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4"/>
  </p:notesMasterIdLst>
  <p:sldIdLst>
    <p:sldId id="349" r:id="rId2"/>
    <p:sldId id="350" r:id="rId3"/>
    <p:sldId id="296" r:id="rId4"/>
    <p:sldId id="297" r:id="rId5"/>
    <p:sldId id="298" r:id="rId6"/>
    <p:sldId id="333" r:id="rId7"/>
    <p:sldId id="341" r:id="rId8"/>
    <p:sldId id="332" r:id="rId9"/>
    <p:sldId id="338" r:id="rId10"/>
    <p:sldId id="342" r:id="rId11"/>
    <p:sldId id="345" r:id="rId12"/>
    <p:sldId id="340" r:id="rId13"/>
    <p:sldId id="352" r:id="rId14"/>
    <p:sldId id="336" r:id="rId15"/>
    <p:sldId id="339" r:id="rId16"/>
    <p:sldId id="335" r:id="rId17"/>
    <p:sldId id="351" r:id="rId18"/>
    <p:sldId id="347" r:id="rId19"/>
    <p:sldId id="334" r:id="rId20"/>
    <p:sldId id="348" r:id="rId21"/>
    <p:sldId id="337" r:id="rId22"/>
    <p:sldId id="30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HY견고딕" panose="0203060000010101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휴먼둥근헤드라인" panose="02030504000101010101" pitchFamily="18" charset="-127"/>
      <p:regular r:id="rId34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472C4"/>
    <a:srgbClr val="1F4E79"/>
    <a:srgbClr val="17D0E9"/>
    <a:srgbClr val="FE431E"/>
    <a:srgbClr val="F5DF4D"/>
    <a:srgbClr val="939597"/>
    <a:srgbClr val="E41A00"/>
    <a:srgbClr val="F2F2F2"/>
    <a:srgbClr val="016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86235" autoAdjust="0"/>
  </p:normalViewPr>
  <p:slideViewPr>
    <p:cSldViewPr>
      <p:cViewPr varScale="1">
        <p:scale>
          <a:sx n="65" d="100"/>
          <a:sy n="65" d="100"/>
        </p:scale>
        <p:origin x="1230" y="96"/>
      </p:cViewPr>
      <p:guideLst>
        <p:guide orient="horz" pos="2160"/>
        <p:guide pos="3840"/>
        <p:guide orient="horz" pos="2273"/>
        <p:guide orient="horz" pos="23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2021-11-05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93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1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68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0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30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114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12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3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693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8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44000">
              <a:schemeClr val="accent4">
                <a:lumMod val="20000"/>
                <a:lumOff val="80000"/>
              </a:schemeClr>
            </a:gs>
            <a:gs pos="71000">
              <a:schemeClr val="accent1">
                <a:lumMod val="20000"/>
                <a:lumOff val="80000"/>
              </a:schemeClr>
            </a:gs>
            <a:gs pos="98000">
              <a:srgbClr val="939597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ihub.or.kr/aidata/3074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-learning-study.tistory.com/54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08068" y="4653535"/>
            <a:ext cx="5194572" cy="956159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</p:spPr>
        <p:txBody>
          <a:bodyPr wrap="square" tIns="0" bIns="0">
            <a:spAutoFit/>
          </a:bodyPr>
          <a:lstStyle/>
          <a:p>
            <a:pPr algn="ctr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 err="1">
                <a:latin typeface="+mj-ea"/>
                <a:ea typeface="+mj-ea"/>
              </a:rPr>
              <a:t>팀명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: </a:t>
            </a:r>
            <a:r>
              <a:rPr lang="ko-KR" altLang="en-US" sz="2400" b="1" dirty="0">
                <a:latin typeface="+mj-ea"/>
                <a:ea typeface="+mj-ea"/>
              </a:rPr>
              <a:t>자율주행</a:t>
            </a:r>
          </a:p>
          <a:p>
            <a:pPr algn="ctr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atin typeface="+mj-ea"/>
                <a:ea typeface="+mj-ea"/>
              </a:rPr>
              <a:t>팀원 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ko-KR" altLang="en-US" sz="2000" b="1" dirty="0">
                <a:latin typeface="+mj-ea"/>
                <a:ea typeface="+mj-ea"/>
              </a:rPr>
              <a:t>조 수익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김 덕열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1364" y="2365139"/>
            <a:ext cx="11341260" cy="121626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졸음운전 방지 예방을 위한 인공지능 기반 차량내 전방주시 감지 여부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pic>
        <p:nvPicPr>
          <p:cNvPr id="12" name="_x278651016" descr="EMB0000378c3f3d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10066" y="1707129"/>
            <a:ext cx="2629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한국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IT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교육원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1694"/>
            <a:ext cx="12192000" cy="338554"/>
          </a:xfrm>
          <a:prstGeom prst="rect">
            <a:avLst/>
          </a:prstGeom>
          <a:solidFill>
            <a:srgbClr val="F5DF4D">
              <a:alpha val="35000"/>
            </a:srgbClr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en-US" altLang="ko-KR" sz="1600" spc="60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6682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6192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09197" y="313361"/>
            <a:ext cx="42386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Flow Chart Algorithm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975223-3F32-4E33-888B-C9FE116024A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590351" y="2801955"/>
            <a:ext cx="369074" cy="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AA88D84-5157-4593-8B9C-7986AABBEC4B}"/>
              </a:ext>
            </a:extLst>
          </p:cNvPr>
          <p:cNvGrpSpPr/>
          <p:nvPr/>
        </p:nvGrpSpPr>
        <p:grpSpPr>
          <a:xfrm>
            <a:off x="1112400" y="2032636"/>
            <a:ext cx="9760138" cy="3553199"/>
            <a:chOff x="1112400" y="2032636"/>
            <a:chExt cx="9760138" cy="355319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A5065A-1345-4EBC-AA39-8619FAD90A39}"/>
                </a:ext>
              </a:extLst>
            </p:cNvPr>
            <p:cNvSpPr/>
            <p:nvPr/>
          </p:nvSpPr>
          <p:spPr>
            <a:xfrm>
              <a:off x="1112400" y="250404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Input Image</a:t>
              </a:r>
              <a:endParaRPr lang="ko-KR" altLang="en-US" sz="1400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EDED3D-341D-4051-8696-1CDC6CA723ED}"/>
                </a:ext>
              </a:extLst>
            </p:cNvPr>
            <p:cNvSpPr/>
            <p:nvPr/>
          </p:nvSpPr>
          <p:spPr>
            <a:xfrm>
              <a:off x="3088416" y="2506092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Data Preprocessing</a:t>
              </a:r>
              <a:endParaRPr lang="ko-KR" altLang="en-US" sz="140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D91491-19D0-44EF-A32C-5A88C945045D}"/>
                </a:ext>
              </a:extLst>
            </p:cNvPr>
            <p:cNvSpPr/>
            <p:nvPr/>
          </p:nvSpPr>
          <p:spPr>
            <a:xfrm>
              <a:off x="4959425" y="2504040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AA1E48-8C22-488F-8959-90E4B708FD5A}"/>
                </a:ext>
              </a:extLst>
            </p:cNvPr>
            <p:cNvSpPr/>
            <p:nvPr/>
          </p:nvSpPr>
          <p:spPr>
            <a:xfrm>
              <a:off x="6877855" y="2032636"/>
              <a:ext cx="150193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EA2A8A1-4E57-485D-8A95-768CB8C636BE}"/>
                </a:ext>
              </a:extLst>
            </p:cNvPr>
            <p:cNvSpPr/>
            <p:nvPr/>
          </p:nvSpPr>
          <p:spPr>
            <a:xfrm>
              <a:off x="8570043" y="2032636"/>
              <a:ext cx="230249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MobileNetV2(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최적화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B62F450-1678-472F-A047-A84DAFA65A70}"/>
                </a:ext>
              </a:extLst>
            </p:cNvPr>
            <p:cNvSpPr/>
            <p:nvPr/>
          </p:nvSpPr>
          <p:spPr>
            <a:xfrm>
              <a:off x="8969204" y="396113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Predict</a:t>
              </a:r>
              <a:endParaRPr lang="ko-KR" altLang="en-US" sz="14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3799DA8-9BB5-422F-8CCF-F65649E6C051}"/>
                </a:ext>
              </a:extLst>
            </p:cNvPr>
            <p:cNvSpPr/>
            <p:nvPr/>
          </p:nvSpPr>
          <p:spPr>
            <a:xfrm>
              <a:off x="1112400" y="3950353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Detection</a:t>
              </a:r>
              <a:endParaRPr lang="ko-KR" altLang="en-US" sz="1400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1B06E20-AD40-4F0A-8B90-9597EA10BB9C}"/>
                </a:ext>
              </a:extLst>
            </p:cNvPr>
            <p:cNvSpPr/>
            <p:nvPr/>
          </p:nvSpPr>
          <p:spPr>
            <a:xfrm>
              <a:off x="7147481" y="396113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MobileNetV2</a:t>
              </a:r>
              <a:br>
                <a:rPr lang="en-US" altLang="ko-KR" sz="1400" dirty="0">
                  <a:solidFill>
                    <a:schemeClr val="bg1"/>
                  </a:solidFill>
                </a:rPr>
              </a:br>
              <a:r>
                <a:rPr lang="en-US" altLang="ko-KR" sz="1400" dirty="0">
                  <a:solidFill>
                    <a:schemeClr val="bg1"/>
                  </a:solidFill>
                </a:rPr>
                <a:t>(Face Cop)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AFEF1EB-81CE-46BB-A5BC-06E39B893F30}"/>
                </a:ext>
              </a:extLst>
            </p:cNvPr>
            <p:cNvSpPr/>
            <p:nvPr/>
          </p:nvSpPr>
          <p:spPr>
            <a:xfrm>
              <a:off x="2908796" y="3950352"/>
              <a:ext cx="2068703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ResNet10_300X300_SSD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E58515B-44BB-4B49-824D-EA7FE6F47F6B}"/>
                </a:ext>
              </a:extLst>
            </p:cNvPr>
            <p:cNvSpPr/>
            <p:nvPr/>
          </p:nvSpPr>
          <p:spPr>
            <a:xfrm>
              <a:off x="5271960" y="3957088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Crop</a:t>
              </a:r>
              <a:endParaRPr lang="ko-KR" altLang="en-US" sz="1400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E77436D-6C5C-4BD4-BCB8-03F3FF2836F2}"/>
                </a:ext>
              </a:extLst>
            </p:cNvPr>
            <p:cNvCxnSpPr>
              <a:cxnSpLocks/>
              <a:stCxn id="2" idx="3"/>
              <a:endCxn id="8" idx="1"/>
            </p:cNvCxnSpPr>
            <p:nvPr/>
          </p:nvCxnSpPr>
          <p:spPr>
            <a:xfrm>
              <a:off x="2614335" y="2801955"/>
              <a:ext cx="474081" cy="2052"/>
            </a:xfrm>
            <a:prstGeom prst="straightConnector1">
              <a:avLst/>
            </a:prstGeom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연결선: 꺾임 1028">
              <a:extLst>
                <a:ext uri="{FF2B5EF4-FFF2-40B4-BE49-F238E27FC236}">
                  <a16:creationId xmlns:a16="http://schemas.microsoft.com/office/drawing/2014/main" id="{B9CCEBED-2EE2-480F-8EAA-3BCD97EFD8D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6461360" y="2330551"/>
              <a:ext cx="416495" cy="47140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389FF807-32F4-4C63-A544-93B524B7B87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8379790" y="2330551"/>
              <a:ext cx="190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화살표 연결선 1053">
              <a:extLst>
                <a:ext uri="{FF2B5EF4-FFF2-40B4-BE49-F238E27FC236}">
                  <a16:creationId xmlns:a16="http://schemas.microsoft.com/office/drawing/2014/main" id="{94AB0D23-F521-4E38-A734-864A44482990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2614335" y="4248267"/>
              <a:ext cx="294461" cy="1"/>
            </a:xfrm>
            <a:prstGeom prst="straightConnector1">
              <a:avLst/>
            </a:prstGeom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CF52B54-3273-4657-8693-EB67D17F53F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977499" y="4248267"/>
              <a:ext cx="294461" cy="6736"/>
            </a:xfrm>
            <a:prstGeom prst="straightConnector1">
              <a:avLst/>
            </a:prstGeom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B7C3FE48-6843-4B3F-96B7-8BB28D515650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16200000" flipH="1">
              <a:off x="7097304" y="3159984"/>
              <a:ext cx="1332665" cy="26962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70B5245-38E0-4B5E-9624-138C4B61B8E7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6773895" y="4255003"/>
              <a:ext cx="373586" cy="4042"/>
            </a:xfrm>
            <a:prstGeom prst="straightConnector1">
              <a:avLst/>
            </a:prstGeom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F25D656-917A-4B36-9F7C-C798A22948EA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720172" y="2628465"/>
              <a:ext cx="1119" cy="1332665"/>
            </a:xfrm>
            <a:prstGeom prst="straightConnector1">
              <a:avLst/>
            </a:prstGeom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140A2B6-10AD-4EA3-A04A-B1A078313B6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8649416" y="4259045"/>
              <a:ext cx="319788" cy="0"/>
            </a:xfrm>
            <a:prstGeom prst="straightConnector1">
              <a:avLst/>
            </a:prstGeom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CC936F1-0BB8-4566-9C3E-096D1DED520E}"/>
                </a:ext>
              </a:extLst>
            </p:cNvPr>
            <p:cNvSpPr/>
            <p:nvPr/>
          </p:nvSpPr>
          <p:spPr>
            <a:xfrm>
              <a:off x="8976320" y="4990006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Output Image</a:t>
              </a:r>
              <a:endParaRPr lang="ko-KR" altLang="en-US" sz="1400" dirty="0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EB36BFF-4285-49F5-8E72-5CAFA2EC7AB9}"/>
                </a:ext>
              </a:extLst>
            </p:cNvPr>
            <p:cNvCxnSpPr>
              <a:cxnSpLocks/>
              <a:stCxn id="13" idx="2"/>
              <a:endCxn id="89" idx="0"/>
            </p:cNvCxnSpPr>
            <p:nvPr/>
          </p:nvCxnSpPr>
          <p:spPr>
            <a:xfrm>
              <a:off x="9720172" y="4556959"/>
              <a:ext cx="7116" cy="433047"/>
            </a:xfrm>
            <a:prstGeom prst="straightConnector1">
              <a:avLst/>
            </a:prstGeom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4852F1-0FA7-4945-A679-9EB6A6B6749A}"/>
              </a:ext>
            </a:extLst>
          </p:cNvPr>
          <p:cNvSpPr/>
          <p:nvPr/>
        </p:nvSpPr>
        <p:spPr>
          <a:xfrm>
            <a:off x="4835860" y="1867994"/>
            <a:ext cx="6243739" cy="13905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2D80AA2-5B65-48CF-9958-430121AA5B8F}"/>
              </a:ext>
            </a:extLst>
          </p:cNvPr>
          <p:cNvCxnSpPr>
            <a:cxnSpLocks/>
          </p:cNvCxnSpPr>
          <p:nvPr/>
        </p:nvCxnSpPr>
        <p:spPr>
          <a:xfrm>
            <a:off x="4439816" y="775026"/>
            <a:ext cx="7448176" cy="1528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36038C-F20B-410F-A322-BD22D9661849}"/>
              </a:ext>
            </a:extLst>
          </p:cNvPr>
          <p:cNvSpPr txBox="1"/>
          <p:nvPr/>
        </p:nvSpPr>
        <p:spPr>
          <a:xfrm>
            <a:off x="1163452" y="10579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MboileNetV2 Train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35E3BF-6541-4086-8E68-CA104AE46F6B}"/>
              </a:ext>
            </a:extLst>
          </p:cNvPr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 dirty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963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6192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09197" y="313361"/>
            <a:ext cx="80021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</a:t>
            </a:r>
          </a:p>
        </p:txBody>
      </p:sp>
      <p:pic>
        <p:nvPicPr>
          <p:cNvPr id="1034" name="Picture 10" descr="Drawing">
            <a:extLst>
              <a:ext uri="{FF2B5EF4-FFF2-40B4-BE49-F238E27FC236}">
                <a16:creationId xmlns:a16="http://schemas.microsoft.com/office/drawing/2014/main" id="{D0185F82-FCA9-45D2-9CC8-F2268809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06234"/>
            <a:ext cx="4068649" cy="3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62BB048-3344-401D-A492-114D657F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76" y="2723736"/>
            <a:ext cx="3024336" cy="33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C9E925-D672-4CC2-81C1-8E5B604876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5B2574-9DEC-45C5-BE94-B487B94B5DF7}"/>
              </a:ext>
            </a:extLst>
          </p:cNvPr>
          <p:cNvSpPr txBox="1"/>
          <p:nvPr/>
        </p:nvSpPr>
        <p:spPr>
          <a:xfrm>
            <a:off x="1080024" y="1273568"/>
            <a:ext cx="6686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MobileNetV2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E2308-46C6-4473-B592-75987E35DE98}"/>
              </a:ext>
            </a:extLst>
          </p:cNvPr>
          <p:cNvSpPr txBox="1"/>
          <p:nvPr/>
        </p:nvSpPr>
        <p:spPr>
          <a:xfrm>
            <a:off x="551384" y="11745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C0B0F8-35CA-4D10-897A-588D0B046B34}"/>
              </a:ext>
            </a:extLst>
          </p:cNvPr>
          <p:cNvSpPr txBox="1"/>
          <p:nvPr/>
        </p:nvSpPr>
        <p:spPr>
          <a:xfrm>
            <a:off x="6048887" y="2126160"/>
            <a:ext cx="1695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EF554E-4A4A-4515-BDD3-092C274B8F61}"/>
              </a:ext>
            </a:extLst>
          </p:cNvPr>
          <p:cNvSpPr txBox="1"/>
          <p:nvPr/>
        </p:nvSpPr>
        <p:spPr>
          <a:xfrm>
            <a:off x="1257919" y="2126160"/>
            <a:ext cx="3870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MobileNetV2 Convolution block</a:t>
            </a:r>
          </a:p>
        </p:txBody>
      </p:sp>
    </p:spTree>
    <p:extLst>
      <p:ext uri="{BB962C8B-B14F-4D97-AF65-F5344CB8AC3E}">
        <p14:creationId xmlns:p14="http://schemas.microsoft.com/office/powerpoint/2010/main" val="397586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6192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04-6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09197" y="313361"/>
            <a:ext cx="80021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C9E925-D672-4CC2-81C1-8E5B604876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5B2574-9DEC-45C5-BE94-B487B94B5DF7}"/>
              </a:ext>
            </a:extLst>
          </p:cNvPr>
          <p:cNvSpPr txBox="1"/>
          <p:nvPr/>
        </p:nvSpPr>
        <p:spPr>
          <a:xfrm>
            <a:off x="1080024" y="1273568"/>
            <a:ext cx="6686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MobileNetV2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E2308-46C6-4473-B592-75987E35DE98}"/>
              </a:ext>
            </a:extLst>
          </p:cNvPr>
          <p:cNvSpPr txBox="1"/>
          <p:nvPr/>
        </p:nvSpPr>
        <p:spPr>
          <a:xfrm>
            <a:off x="551384" y="11745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EF554E-4A4A-4515-BDD3-092C274B8F61}"/>
              </a:ext>
            </a:extLst>
          </p:cNvPr>
          <p:cNvSpPr txBox="1"/>
          <p:nvPr/>
        </p:nvSpPr>
        <p:spPr>
          <a:xfrm>
            <a:off x="407368" y="1941181"/>
            <a:ext cx="5544615" cy="144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wide → narrow → wide </a:t>
            </a:r>
            <a:r>
              <a:rPr lang="ko-KR" altLang="en-US" sz="1200" dirty="0">
                <a:solidFill>
                  <a:schemeClr val="tx1"/>
                </a:solidFill>
              </a:rPr>
              <a:t>형태가 되어 가운데 </a:t>
            </a:r>
            <a:r>
              <a:rPr lang="en-US" altLang="ko-KR" sz="1200" dirty="0">
                <a:solidFill>
                  <a:schemeClr val="tx1"/>
                </a:solidFill>
              </a:rPr>
              <a:t>narrow </a:t>
            </a:r>
            <a:r>
              <a:rPr lang="ko-KR" altLang="en-US" sz="1200" dirty="0">
                <a:solidFill>
                  <a:schemeClr val="tx1"/>
                </a:solidFill>
              </a:rPr>
              <a:t>형태가 </a:t>
            </a:r>
            <a:r>
              <a:rPr lang="en-US" altLang="ko-KR" sz="1200" dirty="0">
                <a:solidFill>
                  <a:schemeClr val="tx1"/>
                </a:solidFill>
              </a:rPr>
              <a:t>bottleneck </a:t>
            </a:r>
            <a:r>
              <a:rPr lang="ko-KR" altLang="en-US" sz="1200" dirty="0">
                <a:solidFill>
                  <a:schemeClr val="tx1"/>
                </a:solidFill>
              </a:rPr>
              <a:t>구조 설계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처음에 들어오는 입력은 채널이 많은 </a:t>
            </a:r>
            <a:r>
              <a:rPr lang="en-US" altLang="ko-KR" sz="1200" dirty="0">
                <a:solidFill>
                  <a:schemeClr val="tx1"/>
                </a:solidFill>
              </a:rPr>
              <a:t>wide</a:t>
            </a:r>
            <a:r>
              <a:rPr lang="ko-KR" altLang="en-US" sz="1200" dirty="0">
                <a:solidFill>
                  <a:schemeClr val="tx1"/>
                </a:solidFill>
              </a:rPr>
              <a:t>한 형태이고 </a:t>
            </a:r>
            <a:r>
              <a:rPr lang="en-US" altLang="ko-KR" sz="1200" dirty="0">
                <a:solidFill>
                  <a:schemeClr val="tx1"/>
                </a:solidFill>
              </a:rPr>
              <a:t>1x1 convolution</a:t>
            </a:r>
            <a:r>
              <a:rPr lang="ko-KR" altLang="en-US" sz="1200" dirty="0">
                <a:solidFill>
                  <a:schemeClr val="tx1"/>
                </a:solidFill>
              </a:rPr>
              <a:t>을 이용하여 채널을 줄여 다음 </a:t>
            </a:r>
            <a:r>
              <a:rPr lang="en-US" altLang="ko-KR" sz="1200" dirty="0">
                <a:solidFill>
                  <a:schemeClr val="tx1"/>
                </a:solidFill>
              </a:rPr>
              <a:t>layer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bottleneck</a:t>
            </a:r>
            <a:r>
              <a:rPr lang="ko-KR" altLang="en-US" sz="1200" dirty="0">
                <a:solidFill>
                  <a:schemeClr val="tx1"/>
                </a:solidFill>
              </a:rPr>
              <a:t>을 설계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Bottleneck</a:t>
            </a:r>
            <a:r>
              <a:rPr lang="ko-KR" altLang="en-US" sz="1200" dirty="0">
                <a:solidFill>
                  <a:schemeClr val="tx1"/>
                </a:solidFill>
              </a:rPr>
              <a:t>에서는 </a:t>
            </a:r>
            <a:r>
              <a:rPr lang="en-US" altLang="ko-KR" sz="1200" dirty="0">
                <a:solidFill>
                  <a:schemeClr val="tx1"/>
                </a:solidFill>
              </a:rPr>
              <a:t>3x3 convolution</a:t>
            </a:r>
            <a:r>
              <a:rPr lang="ko-KR" altLang="en-US" sz="1200" dirty="0">
                <a:solidFill>
                  <a:schemeClr val="tx1"/>
                </a:solidFill>
              </a:rPr>
              <a:t>을 이용하여 </a:t>
            </a:r>
            <a:r>
              <a:rPr lang="en-US" altLang="ko-KR" sz="1200" dirty="0">
                <a:solidFill>
                  <a:schemeClr val="tx1"/>
                </a:solidFill>
              </a:rPr>
              <a:t>convolution </a:t>
            </a:r>
            <a:r>
              <a:rPr lang="ko-KR" altLang="en-US" sz="1200" dirty="0">
                <a:solidFill>
                  <a:schemeClr val="tx1"/>
                </a:solidFill>
              </a:rPr>
              <a:t>연산을 하게 되고 다시 </a:t>
            </a:r>
            <a:r>
              <a:rPr lang="en-US" altLang="ko-KR" sz="1200" dirty="0">
                <a:solidFill>
                  <a:schemeClr val="tx1"/>
                </a:solidFill>
              </a:rPr>
              <a:t>skip connection</a:t>
            </a:r>
            <a:r>
              <a:rPr lang="ko-KR" altLang="en-US" sz="1200" dirty="0">
                <a:solidFill>
                  <a:schemeClr val="tx1"/>
                </a:solidFill>
              </a:rPr>
              <a:t>과 합쳐 지기 위하여 원래의 사이즈로 복원함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6" name="Picture 2" descr="Drawing">
            <a:extLst>
              <a:ext uri="{FF2B5EF4-FFF2-40B4-BE49-F238E27FC236}">
                <a16:creationId xmlns:a16="http://schemas.microsoft.com/office/drawing/2014/main" id="{27CE6FAA-EBB5-4C1E-BA15-BB8CB7077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6" y="3855975"/>
            <a:ext cx="4381069" cy="182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Drawing">
            <a:extLst>
              <a:ext uri="{FF2B5EF4-FFF2-40B4-BE49-F238E27FC236}">
                <a16:creationId xmlns:a16="http://schemas.microsoft.com/office/drawing/2014/main" id="{166BBCF8-D653-4D43-A4C9-F88045DE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34" y="3855975"/>
            <a:ext cx="4273057" cy="181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95D6825-70AA-46CC-BEE6-F3E415B30B37}"/>
              </a:ext>
            </a:extLst>
          </p:cNvPr>
          <p:cNvSpPr txBox="1"/>
          <p:nvPr/>
        </p:nvSpPr>
        <p:spPr>
          <a:xfrm>
            <a:off x="5987988" y="1908865"/>
            <a:ext cx="5976664" cy="172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이 논문에서 제안된 </a:t>
            </a:r>
            <a:r>
              <a:rPr lang="en-US" altLang="ko-KR" sz="1200" dirty="0">
                <a:solidFill>
                  <a:schemeClr val="tx1"/>
                </a:solidFill>
              </a:rPr>
              <a:t>inverted residual</a:t>
            </a:r>
            <a:r>
              <a:rPr lang="ko-KR" altLang="en-US" sz="1200" dirty="0">
                <a:solidFill>
                  <a:schemeClr val="tx1"/>
                </a:solidFill>
              </a:rPr>
              <a:t>은 일반적은 </a:t>
            </a:r>
            <a:r>
              <a:rPr lang="en-US" altLang="ko-KR" sz="1200" dirty="0">
                <a:solidFill>
                  <a:schemeClr val="tx1"/>
                </a:solidFill>
              </a:rPr>
              <a:t>residual block</a:t>
            </a:r>
            <a:r>
              <a:rPr lang="ko-KR" altLang="en-US" sz="1200" dirty="0">
                <a:solidFill>
                  <a:schemeClr val="tx1"/>
                </a:solidFill>
              </a:rPr>
              <a:t>과 정반대로 움직임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처음 입력으로 그려진 점선 형태의 </a:t>
            </a:r>
            <a:r>
              <a:rPr lang="en-US" altLang="ko-KR" sz="1200" dirty="0">
                <a:solidFill>
                  <a:schemeClr val="tx1"/>
                </a:solidFill>
              </a:rPr>
              <a:t>feature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linear bottleneck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chemeClr val="tx1"/>
                </a:solidFill>
              </a:rPr>
              <a:t> (</a:t>
            </a:r>
            <a:r>
              <a:rPr lang="en-US" altLang="ko-KR" sz="1200" dirty="0" err="1">
                <a:solidFill>
                  <a:schemeClr val="tx1"/>
                </a:solidFill>
              </a:rPr>
              <a:t>ReLU</a:t>
            </a:r>
            <a:r>
              <a:rPr lang="ko-KR" altLang="en-US" sz="1200" dirty="0">
                <a:solidFill>
                  <a:schemeClr val="tx1"/>
                </a:solidFill>
              </a:rPr>
              <a:t>를 거치지 않음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즉 </a:t>
            </a:r>
            <a:r>
              <a:rPr lang="en-US" altLang="ko-KR" sz="1200" dirty="0">
                <a:solidFill>
                  <a:schemeClr val="tx1"/>
                </a:solidFill>
              </a:rPr>
              <a:t>narrow → wide → narrow </a:t>
            </a:r>
            <a:r>
              <a:rPr lang="ko-KR" altLang="en-US" sz="1200" dirty="0">
                <a:solidFill>
                  <a:schemeClr val="tx1"/>
                </a:solidFill>
              </a:rPr>
              <a:t>구조로 </a:t>
            </a:r>
            <a:r>
              <a:rPr lang="en-US" altLang="ko-KR" sz="1200" dirty="0">
                <a:solidFill>
                  <a:schemeClr val="tx1"/>
                </a:solidFill>
              </a:rPr>
              <a:t>skip </a:t>
            </a:r>
            <a:r>
              <a:rPr lang="en-US" altLang="ko-KR" sz="1200" dirty="0" err="1">
                <a:solidFill>
                  <a:schemeClr val="tx1"/>
                </a:solidFill>
              </a:rPr>
              <a:t>connectio</a:t>
            </a:r>
            <a:r>
              <a:rPr lang="ko-KR" altLang="en-US" sz="1200" dirty="0">
                <a:solidFill>
                  <a:schemeClr val="tx1"/>
                </a:solidFill>
              </a:rPr>
              <a:t>을 </a:t>
            </a:r>
            <a:r>
              <a:rPr lang="ko-KR" altLang="en-US" sz="1200" dirty="0" err="1">
                <a:solidFill>
                  <a:schemeClr val="tx1"/>
                </a:solidFill>
              </a:rPr>
              <a:t>합쳐짐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목적은 압축된 </a:t>
            </a:r>
            <a:r>
              <a:rPr lang="en-US" altLang="ko-KR" sz="1200" dirty="0">
                <a:solidFill>
                  <a:schemeClr val="tx1"/>
                </a:solidFill>
              </a:rPr>
              <a:t>narrow layer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</a:rPr>
              <a:t>skip connection</a:t>
            </a:r>
            <a:r>
              <a:rPr lang="ko-KR" altLang="en-US" sz="1200" dirty="0">
                <a:solidFill>
                  <a:schemeClr val="tx1"/>
                </a:solidFill>
              </a:rPr>
              <a:t>으로 사용함으로써 메모리 사용량을 줄이기 위함이다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6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6192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04-7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09197" y="313361"/>
            <a:ext cx="80021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C9E925-D672-4CC2-81C1-8E5B6048762C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5B2574-9DEC-45C5-BE94-B487B94B5DF7}"/>
              </a:ext>
            </a:extLst>
          </p:cNvPr>
          <p:cNvSpPr txBox="1"/>
          <p:nvPr/>
        </p:nvSpPr>
        <p:spPr>
          <a:xfrm>
            <a:off x="1080024" y="1273568"/>
            <a:ext cx="278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MobileNetV2(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모델 최적화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E2308-46C6-4473-B592-75987E35DE98}"/>
              </a:ext>
            </a:extLst>
          </p:cNvPr>
          <p:cNvSpPr txBox="1"/>
          <p:nvPr/>
        </p:nvSpPr>
        <p:spPr>
          <a:xfrm>
            <a:off x="551384" y="11745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EF554E-4A4A-4515-BDD3-092C274B8F61}"/>
              </a:ext>
            </a:extLst>
          </p:cNvPr>
          <p:cNvSpPr txBox="1"/>
          <p:nvPr/>
        </p:nvSpPr>
        <p:spPr>
          <a:xfrm>
            <a:off x="1257919" y="2126160"/>
            <a:ext cx="3870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MobileNetV2 </a:t>
            </a:r>
            <a:r>
              <a:rPr lang="en-US" altLang="ko-KR" sz="1600" dirty="0"/>
              <a:t>+ User Layer Add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4BD883A-B363-4307-B776-6A51F6A1E711}"/>
              </a:ext>
            </a:extLst>
          </p:cNvPr>
          <p:cNvGrpSpPr/>
          <p:nvPr/>
        </p:nvGrpSpPr>
        <p:grpSpPr>
          <a:xfrm>
            <a:off x="1379476" y="2723736"/>
            <a:ext cx="8845875" cy="3360373"/>
            <a:chOff x="1379476" y="2723736"/>
            <a:chExt cx="8845875" cy="336037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62BB048-3344-401D-A492-114D657FD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476" y="2723736"/>
              <a:ext cx="3024336" cy="3360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159D925-399F-43A9-9353-A79FBF47AC42}"/>
                </a:ext>
              </a:extLst>
            </p:cNvPr>
            <p:cNvGrpSpPr/>
            <p:nvPr/>
          </p:nvGrpSpPr>
          <p:grpSpPr>
            <a:xfrm>
              <a:off x="6048887" y="2723736"/>
              <a:ext cx="4176464" cy="3091665"/>
              <a:chOff x="5663952" y="2723736"/>
              <a:chExt cx="4176464" cy="30916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6EC1C7B-4AE8-4B52-AF74-B13C1B75FC30}"/>
                  </a:ext>
                </a:extLst>
              </p:cNvPr>
              <p:cNvGrpSpPr/>
              <p:nvPr/>
            </p:nvGrpSpPr>
            <p:grpSpPr>
              <a:xfrm>
                <a:off x="5663952" y="2723736"/>
                <a:ext cx="4176464" cy="3091665"/>
                <a:chOff x="5663952" y="2723736"/>
                <a:chExt cx="4176464" cy="3091665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4D8AA48B-9C49-4F1E-8DDC-7DF54E567C51}"/>
                    </a:ext>
                  </a:extLst>
                </p:cNvPr>
                <p:cNvSpPr/>
                <p:nvPr/>
              </p:nvSpPr>
              <p:spPr>
                <a:xfrm>
                  <a:off x="5663952" y="2723736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layers .AveragePooling2D(</a:t>
                  </a:r>
                  <a:r>
                    <a:rPr lang="en-US" altLang="ko-KR" dirty="0" err="1"/>
                    <a:t>pool_size</a:t>
                  </a:r>
                  <a:r>
                    <a:rPr lang="en-US" altLang="ko-KR" dirty="0"/>
                    <a:t>=(7, 7))</a:t>
                  </a:r>
                  <a:endParaRPr lang="ko-KR" altLang="en-US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A453546A-D98F-482F-9DA4-C3BA049B0E4B}"/>
                    </a:ext>
                  </a:extLst>
                </p:cNvPr>
                <p:cNvSpPr/>
                <p:nvPr/>
              </p:nvSpPr>
              <p:spPr>
                <a:xfrm>
                  <a:off x="5663952" y="3396351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/>
                    <a:t>layers.Flatten</a:t>
                  </a:r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8D0CB57-ED6B-4515-9CA8-E6EEC571ED6E}"/>
                    </a:ext>
                  </a:extLst>
                </p:cNvPr>
                <p:cNvSpPr/>
                <p:nvPr/>
              </p:nvSpPr>
              <p:spPr>
                <a:xfrm>
                  <a:off x="5663952" y="4068966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/>
                    <a:t>layers.Dense</a:t>
                  </a:r>
                  <a:r>
                    <a:rPr lang="en-US" altLang="ko-KR" dirty="0"/>
                    <a:t>(128, activation=“</a:t>
                  </a:r>
                  <a:r>
                    <a:rPr lang="en-US" altLang="ko-KR" dirty="0" err="1"/>
                    <a:t>relu</a:t>
                  </a:r>
                  <a:r>
                    <a:rPr lang="en-US" altLang="ko-KR" dirty="0"/>
                    <a:t>”)</a:t>
                  </a:r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4BB1EA65-6136-4A74-91F6-D82A8E48777C}"/>
                    </a:ext>
                  </a:extLst>
                </p:cNvPr>
                <p:cNvSpPr/>
                <p:nvPr/>
              </p:nvSpPr>
              <p:spPr>
                <a:xfrm>
                  <a:off x="5663952" y="4741581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/>
                    <a:t>Laers.Dropout</a:t>
                  </a:r>
                  <a:r>
                    <a:rPr lang="en-US" altLang="ko-KR" dirty="0"/>
                    <a:t>(0.5)</a:t>
                  </a:r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9314460-06AB-4FED-93F3-DA9A9BCC2FF6}"/>
                    </a:ext>
                  </a:extLst>
                </p:cNvPr>
                <p:cNvSpPr/>
                <p:nvPr/>
              </p:nvSpPr>
              <p:spPr>
                <a:xfrm>
                  <a:off x="5663952" y="5398172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/>
                    <a:t>Laers.Dense</a:t>
                  </a:r>
                  <a:r>
                    <a:rPr lang="en-US" altLang="ko-KR" dirty="0"/>
                    <a:t>(2, activation=“</a:t>
                  </a:r>
                  <a:r>
                    <a:rPr lang="en-US" altLang="ko-KR" dirty="0" err="1"/>
                    <a:t>softmax</a:t>
                  </a:r>
                  <a:r>
                    <a:rPr lang="en-US" altLang="ko-KR" dirty="0"/>
                    <a:t>”)</a:t>
                  </a:r>
                  <a:endParaRPr lang="ko-KR" altLang="en-US" dirty="0"/>
                </a:p>
              </p:txBody>
            </p:sp>
          </p:grp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16AC95DD-D3E2-4728-9873-50FFF3B4E20A}"/>
                  </a:ext>
                </a:extLst>
              </p:cNvPr>
              <p:cNvCxnSpPr>
                <a:cxnSpLocks/>
                <a:stCxn id="2" idx="2"/>
                <a:endCxn id="13" idx="0"/>
              </p:cNvCxnSpPr>
              <p:nvPr/>
            </p:nvCxnSpPr>
            <p:spPr>
              <a:xfrm>
                <a:off x="7752184" y="3140965"/>
                <a:ext cx="0" cy="2553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213E6A50-A17D-4667-9A05-868EC003593E}"/>
                  </a:ext>
                </a:extLst>
              </p:cNvPr>
              <p:cNvCxnSpPr>
                <a:stCxn id="13" idx="2"/>
                <a:endCxn id="14" idx="0"/>
              </p:cNvCxnSpPr>
              <p:nvPr/>
            </p:nvCxnSpPr>
            <p:spPr>
              <a:xfrm>
                <a:off x="7752184" y="3813580"/>
                <a:ext cx="0" cy="2553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21447327-D396-480A-B0BF-DF83C92222CC}"/>
                  </a:ext>
                </a:extLst>
              </p:cNvPr>
              <p:cNvCxnSpPr>
                <a:stCxn id="14" idx="2"/>
                <a:endCxn id="15" idx="0"/>
              </p:cNvCxnSpPr>
              <p:nvPr/>
            </p:nvCxnSpPr>
            <p:spPr>
              <a:xfrm>
                <a:off x="7752184" y="4486195"/>
                <a:ext cx="0" cy="2553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78397DBD-F7B3-4A06-BF0B-84BDB48FB610}"/>
                  </a:ext>
                </a:extLst>
              </p:cNvPr>
              <p:cNvCxnSpPr>
                <a:stCxn id="15" idx="2"/>
                <a:endCxn id="16" idx="0"/>
              </p:cNvCxnSpPr>
              <p:nvPr/>
            </p:nvCxnSpPr>
            <p:spPr>
              <a:xfrm>
                <a:off x="7752184" y="5158810"/>
                <a:ext cx="0" cy="239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EF9A5104-C218-4F04-BB54-E6F8705E69D1}"/>
                </a:ext>
              </a:extLst>
            </p:cNvPr>
            <p:cNvSpPr/>
            <p:nvPr/>
          </p:nvSpPr>
          <p:spPr>
            <a:xfrm>
              <a:off x="4903658" y="3989960"/>
              <a:ext cx="544269" cy="49623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54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6192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04-8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09197" y="313361"/>
            <a:ext cx="156966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성능 평가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4480EF-E238-45A9-A107-C8533EFA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817802"/>
            <a:ext cx="4483006" cy="324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248B58A-572E-4D82-AE9E-76C78EA71A66}"/>
              </a:ext>
            </a:extLst>
          </p:cNvPr>
          <p:cNvGrpSpPr/>
          <p:nvPr/>
        </p:nvGrpSpPr>
        <p:grpSpPr>
          <a:xfrm>
            <a:off x="5579087" y="5049180"/>
            <a:ext cx="5888080" cy="520463"/>
            <a:chOff x="2891644" y="5562511"/>
            <a:chExt cx="5572538" cy="5204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C167957-5F79-4222-966C-C8738CF0F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1644" y="5562511"/>
              <a:ext cx="5572538" cy="52046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9F50AF-A33E-4D04-8225-4231194DF433}"/>
                </a:ext>
              </a:extLst>
            </p:cNvPr>
            <p:cNvSpPr/>
            <p:nvPr/>
          </p:nvSpPr>
          <p:spPr>
            <a:xfrm>
              <a:off x="6411954" y="5841268"/>
              <a:ext cx="2052228" cy="24170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BC257C-F75B-46BD-BF14-9E9881E46082}"/>
              </a:ext>
            </a:extLst>
          </p:cNvPr>
          <p:cNvSpPr txBox="1"/>
          <p:nvPr/>
        </p:nvSpPr>
        <p:spPr>
          <a:xfrm>
            <a:off x="731127" y="1420374"/>
            <a:ext cx="228810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Epoch : 100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Accuracy : 93%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  <a:cs typeface="함초롬바탕" panose="02030604000101010101" pitchFamily="18" charset="-127"/>
              </a:rPr>
              <a:t>Loss : 18%</a:t>
            </a:r>
            <a:endParaRPr lang="ko-KR" altLang="en-US" dirty="0"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106350-470E-4455-B607-8DBD304C94F2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31F17DC-01FD-4686-BDA9-62550C61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01" y="2251189"/>
            <a:ext cx="6012832" cy="24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20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6682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6192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04-9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09197" y="313361"/>
            <a:ext cx="42386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Flow Chart Algorithm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975223-3F32-4E33-888B-C9FE116024A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590351" y="2801955"/>
            <a:ext cx="369074" cy="20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AA88D84-5157-4593-8B9C-7986AABBEC4B}"/>
              </a:ext>
            </a:extLst>
          </p:cNvPr>
          <p:cNvGrpSpPr/>
          <p:nvPr/>
        </p:nvGrpSpPr>
        <p:grpSpPr>
          <a:xfrm>
            <a:off x="1112400" y="2032636"/>
            <a:ext cx="9760138" cy="3553199"/>
            <a:chOff x="1112400" y="2032636"/>
            <a:chExt cx="9760138" cy="355319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A5065A-1345-4EBC-AA39-8619FAD90A39}"/>
                </a:ext>
              </a:extLst>
            </p:cNvPr>
            <p:cNvSpPr/>
            <p:nvPr/>
          </p:nvSpPr>
          <p:spPr>
            <a:xfrm>
              <a:off x="1112400" y="250404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Input Image</a:t>
              </a:r>
              <a:endParaRPr lang="ko-KR" altLang="en-US" sz="1400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EDED3D-341D-4051-8696-1CDC6CA723ED}"/>
                </a:ext>
              </a:extLst>
            </p:cNvPr>
            <p:cNvSpPr/>
            <p:nvPr/>
          </p:nvSpPr>
          <p:spPr>
            <a:xfrm>
              <a:off x="3088416" y="2506092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Data Preprocessing</a:t>
              </a:r>
              <a:endParaRPr lang="ko-KR" altLang="en-US" sz="140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D91491-19D0-44EF-A32C-5A88C945045D}"/>
                </a:ext>
              </a:extLst>
            </p:cNvPr>
            <p:cNvSpPr/>
            <p:nvPr/>
          </p:nvSpPr>
          <p:spPr>
            <a:xfrm>
              <a:off x="4959425" y="250404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AA1E48-8C22-488F-8959-90E4B708FD5A}"/>
                </a:ext>
              </a:extLst>
            </p:cNvPr>
            <p:cNvSpPr/>
            <p:nvPr/>
          </p:nvSpPr>
          <p:spPr>
            <a:xfrm>
              <a:off x="6877855" y="2032636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MobileNetV2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EA2A8A1-4E57-485D-8A95-768CB8C636BE}"/>
                </a:ext>
              </a:extLst>
            </p:cNvPr>
            <p:cNvSpPr/>
            <p:nvPr/>
          </p:nvSpPr>
          <p:spPr>
            <a:xfrm>
              <a:off x="8570043" y="2032636"/>
              <a:ext cx="230249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MobileNetV2(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최적화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B62F450-1678-472F-A047-A84DAFA65A70}"/>
                </a:ext>
              </a:extLst>
            </p:cNvPr>
            <p:cNvSpPr/>
            <p:nvPr/>
          </p:nvSpPr>
          <p:spPr>
            <a:xfrm>
              <a:off x="8969204" y="396113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Predict</a:t>
              </a:r>
              <a:endParaRPr lang="ko-KR" altLang="en-US" sz="14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3799DA8-9BB5-422F-8CCF-F65649E6C051}"/>
                </a:ext>
              </a:extLst>
            </p:cNvPr>
            <p:cNvSpPr/>
            <p:nvPr/>
          </p:nvSpPr>
          <p:spPr>
            <a:xfrm>
              <a:off x="1112400" y="3950353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Detection</a:t>
              </a:r>
              <a:endParaRPr lang="ko-KR" altLang="en-US" sz="1400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1B06E20-AD40-4F0A-8B90-9597EA10BB9C}"/>
                </a:ext>
              </a:extLst>
            </p:cNvPr>
            <p:cNvSpPr/>
            <p:nvPr/>
          </p:nvSpPr>
          <p:spPr>
            <a:xfrm>
              <a:off x="7147481" y="396113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MobileNetV2</a:t>
              </a:r>
              <a:br>
                <a:rPr lang="en-US" altLang="ko-KR" sz="1400" dirty="0">
                  <a:solidFill>
                    <a:schemeClr val="bg1"/>
                  </a:solidFill>
                </a:rPr>
              </a:br>
              <a:r>
                <a:rPr lang="en-US" altLang="ko-KR" sz="1400" dirty="0">
                  <a:solidFill>
                    <a:schemeClr val="bg1"/>
                  </a:solidFill>
                </a:rPr>
                <a:t>(Face Cop)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AFEF1EB-81CE-46BB-A5BC-06E39B893F30}"/>
                </a:ext>
              </a:extLst>
            </p:cNvPr>
            <p:cNvSpPr/>
            <p:nvPr/>
          </p:nvSpPr>
          <p:spPr>
            <a:xfrm>
              <a:off x="2908796" y="3950352"/>
              <a:ext cx="2068703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ResNet10_300X300_SSD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E58515B-44BB-4B49-824D-EA7FE6F47F6B}"/>
                </a:ext>
              </a:extLst>
            </p:cNvPr>
            <p:cNvSpPr/>
            <p:nvPr/>
          </p:nvSpPr>
          <p:spPr>
            <a:xfrm>
              <a:off x="5271960" y="3957088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Crop</a:t>
              </a:r>
              <a:endParaRPr lang="ko-KR" altLang="en-US" sz="1400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E77436D-6C5C-4BD4-BCB8-03F3FF2836F2}"/>
                </a:ext>
              </a:extLst>
            </p:cNvPr>
            <p:cNvCxnSpPr>
              <a:cxnSpLocks/>
              <a:stCxn id="2" idx="3"/>
              <a:endCxn id="8" idx="1"/>
            </p:cNvCxnSpPr>
            <p:nvPr/>
          </p:nvCxnSpPr>
          <p:spPr>
            <a:xfrm>
              <a:off x="2614335" y="2801955"/>
              <a:ext cx="474081" cy="205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연결선: 꺾임 1028">
              <a:extLst>
                <a:ext uri="{FF2B5EF4-FFF2-40B4-BE49-F238E27FC236}">
                  <a16:creationId xmlns:a16="http://schemas.microsoft.com/office/drawing/2014/main" id="{B9CCEBED-2EE2-480F-8EAA-3BCD97EFD8D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6461360" y="2330551"/>
              <a:ext cx="416495" cy="471404"/>
            </a:xfrm>
            <a:prstGeom prst="bentConnector3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389FF807-32F4-4C63-A544-93B524B7B87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8379790" y="2330551"/>
              <a:ext cx="190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화살표 연결선 1053">
              <a:extLst>
                <a:ext uri="{FF2B5EF4-FFF2-40B4-BE49-F238E27FC236}">
                  <a16:creationId xmlns:a16="http://schemas.microsoft.com/office/drawing/2014/main" id="{94AB0D23-F521-4E38-A734-864A44482990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2614335" y="4248267"/>
              <a:ext cx="2944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CF52B54-3273-4657-8693-EB67D17F53F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977499" y="4248267"/>
              <a:ext cx="294461" cy="6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B7C3FE48-6843-4B3F-96B7-8BB28D515650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16200000" flipH="1">
              <a:off x="7097304" y="3159984"/>
              <a:ext cx="1332665" cy="26962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70B5245-38E0-4B5E-9624-138C4B61B8E7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6773895" y="4255003"/>
              <a:ext cx="373586" cy="404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F25D656-917A-4B36-9F7C-C798A22948EA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720172" y="2628465"/>
              <a:ext cx="1119" cy="133266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140A2B6-10AD-4EA3-A04A-B1A078313B6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8649416" y="4259045"/>
              <a:ext cx="31978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CC936F1-0BB8-4566-9C3E-096D1DED520E}"/>
                </a:ext>
              </a:extLst>
            </p:cNvPr>
            <p:cNvSpPr/>
            <p:nvPr/>
          </p:nvSpPr>
          <p:spPr>
            <a:xfrm>
              <a:off x="8976320" y="4990006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Output Image</a:t>
              </a:r>
              <a:endParaRPr lang="ko-KR" altLang="en-US" sz="1400" dirty="0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EB36BFF-4285-49F5-8E72-5CAFA2EC7AB9}"/>
                </a:ext>
              </a:extLst>
            </p:cNvPr>
            <p:cNvCxnSpPr>
              <a:cxnSpLocks/>
              <a:stCxn id="13" idx="2"/>
              <a:endCxn id="89" idx="0"/>
            </p:cNvCxnSpPr>
            <p:nvPr/>
          </p:nvCxnSpPr>
          <p:spPr>
            <a:xfrm>
              <a:off x="9720172" y="4556959"/>
              <a:ext cx="7116" cy="43304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586C6F-7242-42B6-909E-8E55A4FF9EA1}"/>
              </a:ext>
            </a:extLst>
          </p:cNvPr>
          <p:cNvSpPr/>
          <p:nvPr/>
        </p:nvSpPr>
        <p:spPr>
          <a:xfrm>
            <a:off x="1009601" y="3756079"/>
            <a:ext cx="5875372" cy="94001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9148AEB-F82F-49FE-8ABE-3CA9D79432A3}"/>
              </a:ext>
            </a:extLst>
          </p:cNvPr>
          <p:cNvCxnSpPr>
            <a:cxnSpLocks/>
          </p:cNvCxnSpPr>
          <p:nvPr/>
        </p:nvCxnSpPr>
        <p:spPr>
          <a:xfrm>
            <a:off x="4439816" y="775026"/>
            <a:ext cx="7448176" cy="1528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0B4679-A1A0-484D-B03B-17630C5A16A0}"/>
              </a:ext>
            </a:extLst>
          </p:cNvPr>
          <p:cNvSpPr txBox="1"/>
          <p:nvPr/>
        </p:nvSpPr>
        <p:spPr>
          <a:xfrm>
            <a:off x="1163452" y="10579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기간 및 구체적 활동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E4744-15BC-4DFC-810F-8DC682B6B31A}"/>
              </a:ext>
            </a:extLst>
          </p:cNvPr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 dirty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60838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7" name="TextBox 3"/>
          <p:cNvSpPr txBox="1">
            <a:spLocks noChangeArrowheads="1"/>
          </p:cNvSpPr>
          <p:nvPr/>
        </p:nvSpPr>
        <p:spPr>
          <a:xfrm>
            <a:off x="284532" y="226451"/>
            <a:ext cx="1883627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04-10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028" name="TextBox 20"/>
          <p:cNvSpPr txBox="1"/>
          <p:nvPr/>
        </p:nvSpPr>
        <p:spPr>
          <a:xfrm>
            <a:off x="2089800" y="341936"/>
            <a:ext cx="307009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Face Detection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1029" name="직선 연결선 36"/>
          <p:cNvCxnSpPr>
            <a:cxnSpLocks/>
          </p:cNvCxnSpPr>
          <p:nvPr/>
        </p:nvCxnSpPr>
        <p:spPr>
          <a:xfrm>
            <a:off x="5087888" y="790307"/>
            <a:ext cx="6562372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87FFBC-00B3-4A4B-948C-BD42DD994C2E}"/>
              </a:ext>
            </a:extLst>
          </p:cNvPr>
          <p:cNvSpPr txBox="1"/>
          <p:nvPr/>
        </p:nvSpPr>
        <p:spPr>
          <a:xfrm>
            <a:off x="1080024" y="1273568"/>
            <a:ext cx="1883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ResNet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SSD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모델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DEDEB7-E69F-478A-928F-6415688439DE}"/>
              </a:ext>
            </a:extLst>
          </p:cNvPr>
          <p:cNvSpPr txBox="1"/>
          <p:nvPr/>
        </p:nvSpPr>
        <p:spPr>
          <a:xfrm>
            <a:off x="551384" y="11745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4FD24F-F536-48CF-945B-D4E5EED62CF2}"/>
              </a:ext>
            </a:extLst>
          </p:cNvPr>
          <p:cNvSpPr txBox="1"/>
          <p:nvPr/>
        </p:nvSpPr>
        <p:spPr>
          <a:xfrm>
            <a:off x="749406" y="1764054"/>
            <a:ext cx="8316924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SSD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VGG19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네트워크를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Feature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추출기로 사용하는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Single Shot Detector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. (Faster R-CNN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CNN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과 동일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8A3609-5C5B-4C0E-9B72-54521DAEDB63}"/>
              </a:ext>
            </a:extLst>
          </p:cNvPr>
          <p:cNvGrpSpPr/>
          <p:nvPr/>
        </p:nvGrpSpPr>
        <p:grpSpPr>
          <a:xfrm>
            <a:off x="443372" y="2462489"/>
            <a:ext cx="11249285" cy="2332130"/>
            <a:chOff x="357203" y="3194683"/>
            <a:chExt cx="11249285" cy="233213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D21494-02F1-42F3-892A-58698BAEF4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1" t="8130" r="2903"/>
            <a:stretch/>
          </p:blipFill>
          <p:spPr bwMode="auto">
            <a:xfrm>
              <a:off x="3053629" y="3194683"/>
              <a:ext cx="5730262" cy="2332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0056F2B-EE66-4084-95A8-9AB36E04C198}"/>
                </a:ext>
              </a:extLst>
            </p:cNvPr>
            <p:cNvGrpSpPr/>
            <p:nvPr/>
          </p:nvGrpSpPr>
          <p:grpSpPr>
            <a:xfrm>
              <a:off x="357203" y="3490570"/>
              <a:ext cx="1879762" cy="1586544"/>
              <a:chOff x="851558" y="2349687"/>
              <a:chExt cx="2940611" cy="2709509"/>
            </a:xfrm>
          </p:grpSpPr>
          <p:pic>
            <p:nvPicPr>
              <p:cNvPr id="51" name="그림 50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09EF9114-B9D7-4C19-AE85-48DAB61184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>
                <a:off x="851558" y="2349687"/>
                <a:ext cx="2312556" cy="2106253"/>
              </a:xfrm>
              <a:prstGeom prst="rect">
                <a:avLst/>
              </a:prstGeom>
            </p:spPr>
          </p:pic>
          <p:pic>
            <p:nvPicPr>
              <p:cNvPr id="52" name="그림 51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0A739798-9641-408F-8980-2A490C28F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>
                <a:off x="1134157" y="2628708"/>
                <a:ext cx="2312556" cy="2106253"/>
              </a:xfrm>
              <a:prstGeom prst="rect">
                <a:avLst/>
              </a:prstGeom>
            </p:spPr>
          </p:pic>
          <p:pic>
            <p:nvPicPr>
              <p:cNvPr id="53" name="그림 52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F6F7D4F4-1260-43DC-ACAB-6A5C17B431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>
                <a:off x="1479613" y="2952943"/>
                <a:ext cx="2312556" cy="2106253"/>
              </a:xfrm>
              <a:prstGeom prst="rect">
                <a:avLst/>
              </a:prstGeom>
            </p:spPr>
          </p:pic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1092E335-BA7A-4749-B808-83BAA8F72727}"/>
                </a:ext>
              </a:extLst>
            </p:cNvPr>
            <p:cNvSpPr/>
            <p:nvPr/>
          </p:nvSpPr>
          <p:spPr>
            <a:xfrm>
              <a:off x="2426969" y="4085779"/>
              <a:ext cx="392667" cy="453275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07B9800-2422-4569-B9B8-6FBEE47B5F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25" b="13251"/>
            <a:stretch/>
          </p:blipFill>
          <p:spPr bwMode="auto">
            <a:xfrm>
              <a:off x="9724909" y="3573618"/>
              <a:ext cx="1881579" cy="177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1A6F66C2-3E09-43B3-B779-560ACCF29AE7}"/>
                </a:ext>
              </a:extLst>
            </p:cNvPr>
            <p:cNvSpPr/>
            <p:nvPr/>
          </p:nvSpPr>
          <p:spPr>
            <a:xfrm>
              <a:off x="9047997" y="4233820"/>
              <a:ext cx="392667" cy="453275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237A2F3-241D-4ED9-8EE3-9D5B2F4B9DFC}"/>
              </a:ext>
            </a:extLst>
          </p:cNvPr>
          <p:cNvGrpSpPr/>
          <p:nvPr/>
        </p:nvGrpSpPr>
        <p:grpSpPr>
          <a:xfrm>
            <a:off x="546064" y="5095709"/>
            <a:ext cx="11146594" cy="780727"/>
            <a:chOff x="976849" y="5488543"/>
            <a:chExt cx="10391537" cy="780727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36DCD2C5-86F3-451C-ADE0-6B0C975AE3C3}"/>
                </a:ext>
              </a:extLst>
            </p:cNvPr>
            <p:cNvSpPr/>
            <p:nvPr/>
          </p:nvSpPr>
          <p:spPr>
            <a:xfrm>
              <a:off x="976849" y="5488543"/>
              <a:ext cx="1931992" cy="75420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Test Image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6A80437-3977-4438-854B-6FC051743983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2908841" y="5865647"/>
              <a:ext cx="1699770" cy="27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46D6D70-C0D4-446B-90D9-02819FA4271F}"/>
                </a:ext>
              </a:extLst>
            </p:cNvPr>
            <p:cNvSpPr/>
            <p:nvPr/>
          </p:nvSpPr>
          <p:spPr>
            <a:xfrm>
              <a:off x="4608611" y="5517776"/>
              <a:ext cx="2914652" cy="7514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ResNet10_300X300_SSD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D281AF9B-5634-47F6-8AEB-23D9680AAA0A}"/>
                </a:ext>
              </a:extLst>
            </p:cNvPr>
            <p:cNvSpPr/>
            <p:nvPr/>
          </p:nvSpPr>
          <p:spPr>
            <a:xfrm>
              <a:off x="9554736" y="5517777"/>
              <a:ext cx="1813650" cy="751493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Result</a:t>
              </a:r>
              <a:endParaRPr lang="ko-KR" altLang="en-US" sz="1600" dirty="0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F5CD093C-95C6-437C-A80A-13B6D941A5EE}"/>
                </a:ext>
              </a:extLst>
            </p:cNvPr>
            <p:cNvCxnSpPr>
              <a:cxnSpLocks/>
              <a:stCxn id="61" idx="3"/>
              <a:endCxn id="62" idx="1"/>
            </p:cNvCxnSpPr>
            <p:nvPr/>
          </p:nvCxnSpPr>
          <p:spPr>
            <a:xfrm>
              <a:off x="7523264" y="5893523"/>
              <a:ext cx="20314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EA8143-0434-459E-AABF-783ABD62D151}"/>
              </a:ext>
            </a:extLst>
          </p:cNvPr>
          <p:cNvGrpSpPr/>
          <p:nvPr/>
        </p:nvGrpSpPr>
        <p:grpSpPr>
          <a:xfrm>
            <a:off x="2423592" y="4987806"/>
            <a:ext cx="6483086" cy="762422"/>
            <a:chOff x="1163453" y="5506848"/>
            <a:chExt cx="6043930" cy="7624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DD14CFB-C9FD-4F9A-BF73-423C6F4E991F}"/>
                </a:ext>
              </a:extLst>
            </p:cNvPr>
            <p:cNvSpPr/>
            <p:nvPr/>
          </p:nvSpPr>
          <p:spPr>
            <a:xfrm>
              <a:off x="1163453" y="5515062"/>
              <a:ext cx="2279122" cy="75420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Face Detection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3B20734-CE9A-4757-9568-42BBEA6F072B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3442575" y="5882595"/>
              <a:ext cx="1485685" cy="9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F0D15ED-B9EB-484C-A9CD-3402024E742D}"/>
                </a:ext>
              </a:extLst>
            </p:cNvPr>
            <p:cNvSpPr/>
            <p:nvPr/>
          </p:nvSpPr>
          <p:spPr>
            <a:xfrm>
              <a:off x="4928261" y="5506848"/>
              <a:ext cx="2279122" cy="7514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Face Crop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F205B6-088E-409F-B873-ECFBA9D3B2BB}"/>
              </a:ext>
            </a:extLst>
          </p:cNvPr>
          <p:cNvGrpSpPr/>
          <p:nvPr/>
        </p:nvGrpSpPr>
        <p:grpSpPr>
          <a:xfrm>
            <a:off x="2233225" y="2047025"/>
            <a:ext cx="6845876" cy="2434270"/>
            <a:chOff x="397021" y="2173233"/>
            <a:chExt cx="6845876" cy="243427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 l="1" r="43892" b="50671"/>
            <a:stretch/>
          </p:blipFill>
          <p:spPr>
            <a:xfrm>
              <a:off x="397021" y="2173233"/>
              <a:ext cx="2823929" cy="2434270"/>
            </a:xfrm>
            <a:prstGeom prst="rect">
              <a:avLst/>
            </a:prstGeom>
            <a:noFill/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4BDC009-F402-44D8-AD54-C7777364993E}"/>
                </a:ext>
              </a:extLst>
            </p:cNvPr>
            <p:cNvGrpSpPr/>
            <p:nvPr/>
          </p:nvGrpSpPr>
          <p:grpSpPr>
            <a:xfrm>
              <a:off x="4453325" y="2338003"/>
              <a:ext cx="2789572" cy="2269500"/>
              <a:chOff x="7719660" y="1160370"/>
              <a:chExt cx="3416900" cy="2785386"/>
            </a:xfrm>
          </p:grpSpPr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EA23F792-965D-4AE8-A9C7-64DEA636C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92" t="3650" b="10035"/>
              <a:stretch/>
            </p:blipFill>
            <p:spPr bwMode="auto">
              <a:xfrm>
                <a:off x="9034159" y="1160370"/>
                <a:ext cx="1008112" cy="12842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9B61CB87-4137-435B-A352-C0FE8A7A53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46" t="3449" r="6303" b="9445"/>
              <a:stretch/>
            </p:blipFill>
            <p:spPr bwMode="auto">
              <a:xfrm>
                <a:off x="7719660" y="1160370"/>
                <a:ext cx="1120310" cy="1376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>
                <a:extLst>
                  <a:ext uri="{FF2B5EF4-FFF2-40B4-BE49-F238E27FC236}">
                    <a16:creationId xmlns:a16="http://schemas.microsoft.com/office/drawing/2014/main" id="{B2B7DC6E-C8BB-4CAA-A46E-2A8B12367A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01" t="3500" r="2481" b="10429"/>
              <a:stretch/>
            </p:blipFill>
            <p:spPr bwMode="auto">
              <a:xfrm>
                <a:off x="10197392" y="1160370"/>
                <a:ext cx="939168" cy="1284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7744C467-7081-48CF-A95A-07E131A707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92" t="5745" r="2974" b="10348"/>
              <a:stretch/>
            </p:blipFill>
            <p:spPr bwMode="auto">
              <a:xfrm>
                <a:off x="10188333" y="2670163"/>
                <a:ext cx="948227" cy="12755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510A4422-57F0-412E-921D-26828F9193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66" t="4031" r="6883" b="10429"/>
              <a:stretch/>
            </p:blipFill>
            <p:spPr bwMode="auto">
              <a:xfrm>
                <a:off x="9034159" y="2635059"/>
                <a:ext cx="1008112" cy="13106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7072907F-D09D-4528-8E11-177C7ABB6F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04" t="3598" r="6570" b="10429"/>
              <a:stretch/>
            </p:blipFill>
            <p:spPr bwMode="auto">
              <a:xfrm>
                <a:off x="7719660" y="2661514"/>
                <a:ext cx="1120310" cy="1284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8A788468-A1CB-4E75-8F17-99333A9FFFC5}"/>
                </a:ext>
              </a:extLst>
            </p:cNvPr>
            <p:cNvSpPr/>
            <p:nvPr/>
          </p:nvSpPr>
          <p:spPr>
            <a:xfrm>
              <a:off x="3643676" y="3360388"/>
              <a:ext cx="392667" cy="453275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">
            <a:extLst>
              <a:ext uri="{FF2B5EF4-FFF2-40B4-BE49-F238E27FC236}">
                <a16:creationId xmlns:a16="http://schemas.microsoft.com/office/drawing/2014/main" id="{07DC7279-C317-4C78-B52E-D9BD6D35F74E}"/>
              </a:ext>
            </a:extLst>
          </p:cNvPr>
          <p:cNvSpPr txBox="1">
            <a:spLocks noChangeArrowheads="1"/>
          </p:cNvSpPr>
          <p:nvPr/>
        </p:nvSpPr>
        <p:spPr>
          <a:xfrm>
            <a:off x="284532" y="226451"/>
            <a:ext cx="1883627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04-11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A6F748FD-1BC3-4D94-A6DB-C24977BAC15E}"/>
              </a:ext>
            </a:extLst>
          </p:cNvPr>
          <p:cNvSpPr txBox="1"/>
          <p:nvPr/>
        </p:nvSpPr>
        <p:spPr>
          <a:xfrm>
            <a:off x="2089800" y="341936"/>
            <a:ext cx="307009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Face Detection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35" name="직선 연결선 36">
            <a:extLst>
              <a:ext uri="{FF2B5EF4-FFF2-40B4-BE49-F238E27FC236}">
                <a16:creationId xmlns:a16="http://schemas.microsoft.com/office/drawing/2014/main" id="{AFCF0A8E-7E8D-4533-8187-D1A33C35F4A3}"/>
              </a:ext>
            </a:extLst>
          </p:cNvPr>
          <p:cNvCxnSpPr>
            <a:cxnSpLocks/>
          </p:cNvCxnSpPr>
          <p:nvPr/>
        </p:nvCxnSpPr>
        <p:spPr>
          <a:xfrm>
            <a:off x="5087888" y="790307"/>
            <a:ext cx="6562372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054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6682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8796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04-12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2063552" y="313361"/>
            <a:ext cx="42386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Flow Chart Algorithm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975223-3F32-4E33-888B-C9FE116024A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590351" y="2801955"/>
            <a:ext cx="369074" cy="20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AA88D84-5157-4593-8B9C-7986AABBEC4B}"/>
              </a:ext>
            </a:extLst>
          </p:cNvPr>
          <p:cNvGrpSpPr/>
          <p:nvPr/>
        </p:nvGrpSpPr>
        <p:grpSpPr>
          <a:xfrm>
            <a:off x="1112400" y="2032636"/>
            <a:ext cx="9760138" cy="3553199"/>
            <a:chOff x="1112400" y="2032636"/>
            <a:chExt cx="9760138" cy="355319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A5065A-1345-4EBC-AA39-8619FAD90A39}"/>
                </a:ext>
              </a:extLst>
            </p:cNvPr>
            <p:cNvSpPr/>
            <p:nvPr/>
          </p:nvSpPr>
          <p:spPr>
            <a:xfrm>
              <a:off x="1112400" y="250404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Input Image</a:t>
              </a:r>
              <a:endParaRPr lang="ko-KR" altLang="en-US" sz="1400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EDED3D-341D-4051-8696-1CDC6CA723ED}"/>
                </a:ext>
              </a:extLst>
            </p:cNvPr>
            <p:cNvSpPr/>
            <p:nvPr/>
          </p:nvSpPr>
          <p:spPr>
            <a:xfrm>
              <a:off x="3088416" y="2506092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Data Preprocessing</a:t>
              </a:r>
              <a:endParaRPr lang="ko-KR" altLang="en-US" sz="140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D91491-19D0-44EF-A32C-5A88C945045D}"/>
                </a:ext>
              </a:extLst>
            </p:cNvPr>
            <p:cNvSpPr/>
            <p:nvPr/>
          </p:nvSpPr>
          <p:spPr>
            <a:xfrm>
              <a:off x="4959425" y="250404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AA1E48-8C22-488F-8959-90E4B708FD5A}"/>
                </a:ext>
              </a:extLst>
            </p:cNvPr>
            <p:cNvSpPr/>
            <p:nvPr/>
          </p:nvSpPr>
          <p:spPr>
            <a:xfrm>
              <a:off x="6877855" y="2032636"/>
              <a:ext cx="150193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EA2A8A1-4E57-485D-8A95-768CB8C636BE}"/>
                </a:ext>
              </a:extLst>
            </p:cNvPr>
            <p:cNvSpPr/>
            <p:nvPr/>
          </p:nvSpPr>
          <p:spPr>
            <a:xfrm>
              <a:off x="8570043" y="2032636"/>
              <a:ext cx="230249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MobileNetV2(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최적화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B62F450-1678-472F-A047-A84DAFA65A70}"/>
                </a:ext>
              </a:extLst>
            </p:cNvPr>
            <p:cNvSpPr/>
            <p:nvPr/>
          </p:nvSpPr>
          <p:spPr>
            <a:xfrm>
              <a:off x="8969204" y="3961130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Prediction</a:t>
              </a:r>
              <a:endParaRPr lang="ko-KR" altLang="en-US" sz="14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3799DA8-9BB5-422F-8CCF-F65649E6C051}"/>
                </a:ext>
              </a:extLst>
            </p:cNvPr>
            <p:cNvSpPr/>
            <p:nvPr/>
          </p:nvSpPr>
          <p:spPr>
            <a:xfrm>
              <a:off x="1112400" y="3950353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Detection</a:t>
              </a:r>
              <a:endParaRPr lang="ko-KR" altLang="en-US" sz="1400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1B06E20-AD40-4F0A-8B90-9597EA10BB9C}"/>
                </a:ext>
              </a:extLst>
            </p:cNvPr>
            <p:cNvSpPr/>
            <p:nvPr/>
          </p:nvSpPr>
          <p:spPr>
            <a:xfrm>
              <a:off x="7147481" y="3961130"/>
              <a:ext cx="150193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(Face Cop)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AFEF1EB-81CE-46BB-A5BC-06E39B893F30}"/>
                </a:ext>
              </a:extLst>
            </p:cNvPr>
            <p:cNvSpPr/>
            <p:nvPr/>
          </p:nvSpPr>
          <p:spPr>
            <a:xfrm>
              <a:off x="2908796" y="3950352"/>
              <a:ext cx="2068703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ResNet10_300X300_SSD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E58515B-44BB-4B49-824D-EA7FE6F47F6B}"/>
                </a:ext>
              </a:extLst>
            </p:cNvPr>
            <p:cNvSpPr/>
            <p:nvPr/>
          </p:nvSpPr>
          <p:spPr>
            <a:xfrm>
              <a:off x="5271960" y="3957088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Crop</a:t>
              </a:r>
              <a:endParaRPr lang="ko-KR" altLang="en-US" sz="1400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E77436D-6C5C-4BD4-BCB8-03F3FF2836F2}"/>
                </a:ext>
              </a:extLst>
            </p:cNvPr>
            <p:cNvCxnSpPr>
              <a:cxnSpLocks/>
              <a:stCxn id="2" idx="3"/>
              <a:endCxn id="8" idx="1"/>
            </p:cNvCxnSpPr>
            <p:nvPr/>
          </p:nvCxnSpPr>
          <p:spPr>
            <a:xfrm>
              <a:off x="2614335" y="2801955"/>
              <a:ext cx="474081" cy="205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연결선: 꺾임 1028">
              <a:extLst>
                <a:ext uri="{FF2B5EF4-FFF2-40B4-BE49-F238E27FC236}">
                  <a16:creationId xmlns:a16="http://schemas.microsoft.com/office/drawing/2014/main" id="{B9CCEBED-2EE2-480F-8EAA-3BCD97EFD8D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6461360" y="2330551"/>
              <a:ext cx="416495" cy="47140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389FF807-32F4-4C63-A544-93B524B7B87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8379790" y="2330551"/>
              <a:ext cx="190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화살표 연결선 1053">
              <a:extLst>
                <a:ext uri="{FF2B5EF4-FFF2-40B4-BE49-F238E27FC236}">
                  <a16:creationId xmlns:a16="http://schemas.microsoft.com/office/drawing/2014/main" id="{94AB0D23-F521-4E38-A734-864A44482990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2614335" y="4248267"/>
              <a:ext cx="294461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CF52B54-3273-4657-8693-EB67D17F53F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977499" y="4248267"/>
              <a:ext cx="294461" cy="6736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B7C3FE48-6843-4B3F-96B7-8BB28D515650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16200000" flipH="1">
              <a:off x="7097304" y="3159984"/>
              <a:ext cx="1332665" cy="26962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70B5245-38E0-4B5E-9624-138C4B61B8E7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6773895" y="4255003"/>
              <a:ext cx="373586" cy="4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F25D656-917A-4B36-9F7C-C798A22948EA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720172" y="2628465"/>
              <a:ext cx="1119" cy="1332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140A2B6-10AD-4EA3-A04A-B1A078313B6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8649416" y="4259045"/>
              <a:ext cx="319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CC936F1-0BB8-4566-9C3E-096D1DED520E}"/>
                </a:ext>
              </a:extLst>
            </p:cNvPr>
            <p:cNvSpPr/>
            <p:nvPr/>
          </p:nvSpPr>
          <p:spPr>
            <a:xfrm>
              <a:off x="8976320" y="4990006"/>
              <a:ext cx="1501935" cy="59582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Output Image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EB36BFF-4285-49F5-8E72-5CAFA2EC7AB9}"/>
                </a:ext>
              </a:extLst>
            </p:cNvPr>
            <p:cNvCxnSpPr>
              <a:cxnSpLocks/>
              <a:stCxn id="13" idx="2"/>
              <a:endCxn id="89" idx="0"/>
            </p:cNvCxnSpPr>
            <p:nvPr/>
          </p:nvCxnSpPr>
          <p:spPr>
            <a:xfrm>
              <a:off x="9720172" y="4556959"/>
              <a:ext cx="7116" cy="433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C97CB4-1BDB-4D61-9B25-15427438E13C}"/>
              </a:ext>
            </a:extLst>
          </p:cNvPr>
          <p:cNvSpPr/>
          <p:nvPr/>
        </p:nvSpPr>
        <p:spPr>
          <a:xfrm>
            <a:off x="6809222" y="1921224"/>
            <a:ext cx="4218650" cy="380799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B50DC0-6A0D-438A-815C-014EAB5FE92B}"/>
              </a:ext>
            </a:extLst>
          </p:cNvPr>
          <p:cNvSpPr txBox="1"/>
          <p:nvPr/>
        </p:nvSpPr>
        <p:spPr>
          <a:xfrm>
            <a:off x="1163452" y="10579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기간 및 구체적 활동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627963-90A9-4583-80C2-046C0E734299}"/>
              </a:ext>
            </a:extLst>
          </p:cNvPr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 dirty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57ECE89-9727-4494-8469-63415DFE33BA}"/>
              </a:ext>
            </a:extLst>
          </p:cNvPr>
          <p:cNvCxnSpPr>
            <a:cxnSpLocks/>
          </p:cNvCxnSpPr>
          <p:nvPr/>
        </p:nvCxnSpPr>
        <p:spPr>
          <a:xfrm>
            <a:off x="6240016" y="790307"/>
            <a:ext cx="564797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241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1F9166-F6BE-4362-9B56-F88E5A338D6B}"/>
              </a:ext>
            </a:extLst>
          </p:cNvPr>
          <p:cNvCxnSpPr>
            <a:cxnSpLocks/>
          </p:cNvCxnSpPr>
          <p:nvPr/>
        </p:nvCxnSpPr>
        <p:spPr>
          <a:xfrm>
            <a:off x="4403812" y="775026"/>
            <a:ext cx="7484180" cy="1528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480664F3-4292-4C3A-BF4B-82A3075E2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" b="4356"/>
          <a:stretch/>
        </p:blipFill>
        <p:spPr bwMode="auto">
          <a:xfrm>
            <a:off x="1478553" y="1268760"/>
            <a:ext cx="2218716" cy="22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9CCD8A-B1C9-46F7-ABE8-9DF3F5C8B73A}"/>
              </a:ext>
            </a:extLst>
          </p:cNvPr>
          <p:cNvGrpSpPr/>
          <p:nvPr/>
        </p:nvGrpSpPr>
        <p:grpSpPr>
          <a:xfrm>
            <a:off x="1103234" y="3960036"/>
            <a:ext cx="2789572" cy="2269500"/>
            <a:chOff x="2795549" y="4067125"/>
            <a:chExt cx="2789572" cy="2269500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C6983CD7-428D-4F8C-B492-84A6D6E811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2" t="3650" b="10035"/>
            <a:stretch/>
          </p:blipFill>
          <p:spPr bwMode="auto">
            <a:xfrm>
              <a:off x="3868712" y="4067125"/>
              <a:ext cx="823027" cy="1046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B1CBFF56-5F8A-4F7C-92B8-E15AD15255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6" t="3449" r="6303" b="9445"/>
            <a:stretch/>
          </p:blipFill>
          <p:spPr bwMode="auto">
            <a:xfrm>
              <a:off x="2795549" y="4067125"/>
              <a:ext cx="914626" cy="112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3CD8543E-B2AE-477E-B49E-4FEE6C827F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1" t="3500" r="2481" b="10429"/>
            <a:stretch/>
          </p:blipFill>
          <p:spPr bwMode="auto">
            <a:xfrm>
              <a:off x="4818380" y="4067125"/>
              <a:ext cx="766741" cy="1046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EF661110-BF52-4A67-A656-209F8A35E4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2" t="5745" r="2974" b="10348"/>
            <a:stretch/>
          </p:blipFill>
          <p:spPr bwMode="auto">
            <a:xfrm>
              <a:off x="4810984" y="5297287"/>
              <a:ext cx="774137" cy="1039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>
              <a:extLst>
                <a:ext uri="{FF2B5EF4-FFF2-40B4-BE49-F238E27FC236}">
                  <a16:creationId xmlns:a16="http://schemas.microsoft.com/office/drawing/2014/main" id="{393FA11C-F061-4AC8-BE28-07EED3E59B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66" t="4031" r="6883" b="10429"/>
            <a:stretch/>
          </p:blipFill>
          <p:spPr bwMode="auto">
            <a:xfrm>
              <a:off x="3868712" y="5268684"/>
              <a:ext cx="823027" cy="106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BFF381BD-ADC0-4D9F-BE62-F942E618A2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4" t="3598" r="6570" b="10429"/>
            <a:stretch/>
          </p:blipFill>
          <p:spPr bwMode="auto">
            <a:xfrm>
              <a:off x="2795549" y="5290240"/>
              <a:ext cx="914626" cy="10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0542CCA-525A-49CF-9458-2B11BCFD0F6F}"/>
              </a:ext>
            </a:extLst>
          </p:cNvPr>
          <p:cNvGrpSpPr/>
          <p:nvPr/>
        </p:nvGrpSpPr>
        <p:grpSpPr>
          <a:xfrm>
            <a:off x="5627948" y="1194840"/>
            <a:ext cx="5208352" cy="2357884"/>
            <a:chOff x="1379476" y="2723736"/>
            <a:chExt cx="8845875" cy="3360373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224752D4-A0F4-4F75-B938-2E7003E05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476" y="2723736"/>
              <a:ext cx="3024336" cy="3360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28840E3-FFA2-480B-8A18-6134A5AFB979}"/>
                </a:ext>
              </a:extLst>
            </p:cNvPr>
            <p:cNvGrpSpPr/>
            <p:nvPr/>
          </p:nvGrpSpPr>
          <p:grpSpPr>
            <a:xfrm>
              <a:off x="6048887" y="2723736"/>
              <a:ext cx="4176464" cy="3091665"/>
              <a:chOff x="5663952" y="2723736"/>
              <a:chExt cx="4176464" cy="3091665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2A6E1A-B3FB-4158-B7A4-062AF14E32A3}"/>
                  </a:ext>
                </a:extLst>
              </p:cNvPr>
              <p:cNvGrpSpPr/>
              <p:nvPr/>
            </p:nvGrpSpPr>
            <p:grpSpPr>
              <a:xfrm>
                <a:off x="5663952" y="2723736"/>
                <a:ext cx="4176464" cy="3091665"/>
                <a:chOff x="5663952" y="2723736"/>
                <a:chExt cx="4176464" cy="30916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FE6EC21D-DB7E-4014-A38D-84BCFDBFCC7A}"/>
                    </a:ext>
                  </a:extLst>
                </p:cNvPr>
                <p:cNvSpPr/>
                <p:nvPr/>
              </p:nvSpPr>
              <p:spPr>
                <a:xfrm>
                  <a:off x="5663952" y="2723736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/>
                    <a:t>layers .AveragePooling2D(</a:t>
                  </a:r>
                  <a:r>
                    <a:rPr lang="en-US" altLang="ko-KR" sz="1000" dirty="0" err="1"/>
                    <a:t>pool_size</a:t>
                  </a:r>
                  <a:r>
                    <a:rPr lang="en-US" altLang="ko-KR" sz="1000" dirty="0"/>
                    <a:t>=(7, 7))</a:t>
                  </a:r>
                  <a:endParaRPr lang="ko-KR" altLang="en-US" sz="1000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DCAE8778-F48E-4B96-ADEE-2533C831EB9B}"/>
                    </a:ext>
                  </a:extLst>
                </p:cNvPr>
                <p:cNvSpPr/>
                <p:nvPr/>
              </p:nvSpPr>
              <p:spPr>
                <a:xfrm>
                  <a:off x="5663952" y="3396351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 err="1"/>
                    <a:t>layers.Flatten</a:t>
                  </a:r>
                  <a:endParaRPr lang="ko-KR" altLang="en-US" sz="1000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0E950DC-AAEA-4003-923D-1058B220576C}"/>
                    </a:ext>
                  </a:extLst>
                </p:cNvPr>
                <p:cNvSpPr/>
                <p:nvPr/>
              </p:nvSpPr>
              <p:spPr>
                <a:xfrm>
                  <a:off x="5663952" y="4068966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 err="1"/>
                    <a:t>layers.Dense</a:t>
                  </a:r>
                  <a:r>
                    <a:rPr lang="en-US" altLang="ko-KR" sz="1000" dirty="0"/>
                    <a:t>(128, activation=“</a:t>
                  </a:r>
                  <a:r>
                    <a:rPr lang="en-US" altLang="ko-KR" sz="1000" dirty="0" err="1"/>
                    <a:t>relu</a:t>
                  </a:r>
                  <a:r>
                    <a:rPr lang="en-US" altLang="ko-KR" sz="1000" dirty="0"/>
                    <a:t>”)</a:t>
                  </a:r>
                  <a:endParaRPr lang="ko-KR" altLang="en-US" sz="1000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745F633F-E92C-4F20-9F7E-E86D3E1BD951}"/>
                    </a:ext>
                  </a:extLst>
                </p:cNvPr>
                <p:cNvSpPr/>
                <p:nvPr/>
              </p:nvSpPr>
              <p:spPr>
                <a:xfrm>
                  <a:off x="5663952" y="4741581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/>
                    <a:t>Laers.Dropout</a:t>
                  </a:r>
                  <a:r>
                    <a:rPr lang="en-US" altLang="ko-KR" sz="1000" dirty="0"/>
                    <a:t>(0.5)</a:t>
                  </a:r>
                  <a:endParaRPr lang="ko-KR" altLang="en-US" sz="1000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3C634D9-F24C-4A24-B986-F287E086D5C9}"/>
                    </a:ext>
                  </a:extLst>
                </p:cNvPr>
                <p:cNvSpPr/>
                <p:nvPr/>
              </p:nvSpPr>
              <p:spPr>
                <a:xfrm>
                  <a:off x="5663952" y="5398172"/>
                  <a:ext cx="4176464" cy="41722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 err="1"/>
                    <a:t>Laers.Dense</a:t>
                  </a:r>
                  <a:r>
                    <a:rPr lang="en-US" altLang="ko-KR" sz="1000" dirty="0"/>
                    <a:t>(1, activation=“</a:t>
                  </a:r>
                  <a:r>
                    <a:rPr lang="en-US" altLang="ko-KR" sz="1000" dirty="0" err="1"/>
                    <a:t>softmax</a:t>
                  </a:r>
                  <a:r>
                    <a:rPr lang="en-US" altLang="ko-KR" sz="1000" dirty="0"/>
                    <a:t>”)</a:t>
                  </a:r>
                  <a:endParaRPr lang="ko-KR" altLang="en-US" sz="1000" dirty="0"/>
                </a:p>
              </p:txBody>
            </p:sp>
          </p:grp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32A1C34C-686C-4433-A8A4-08F5EA7E80FA}"/>
                  </a:ext>
                </a:extLst>
              </p:cNvPr>
              <p:cNvCxnSpPr>
                <a:cxnSpLocks/>
                <a:stCxn id="44" idx="2"/>
                <a:endCxn id="45" idx="0"/>
              </p:cNvCxnSpPr>
              <p:nvPr/>
            </p:nvCxnSpPr>
            <p:spPr>
              <a:xfrm>
                <a:off x="7752184" y="3140965"/>
                <a:ext cx="0" cy="2553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EF8E92CF-B63C-45FC-B391-2D4A60153971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7752184" y="3813580"/>
                <a:ext cx="0" cy="2553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12D0531B-06E7-4A48-8FD1-D44C26473FBF}"/>
                  </a:ext>
                </a:extLst>
              </p:cNvPr>
              <p:cNvCxnSpPr>
                <a:stCxn id="46" idx="2"/>
                <a:endCxn id="47" idx="0"/>
              </p:cNvCxnSpPr>
              <p:nvPr/>
            </p:nvCxnSpPr>
            <p:spPr>
              <a:xfrm>
                <a:off x="7752184" y="4486195"/>
                <a:ext cx="0" cy="2553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6E605582-FCE8-48AD-A938-9FD93369CBE4}"/>
                  </a:ext>
                </a:extLst>
              </p:cNvPr>
              <p:cNvCxnSpPr>
                <a:stCxn id="47" idx="2"/>
                <a:endCxn id="48" idx="0"/>
              </p:cNvCxnSpPr>
              <p:nvPr/>
            </p:nvCxnSpPr>
            <p:spPr>
              <a:xfrm>
                <a:off x="7752184" y="5158810"/>
                <a:ext cx="0" cy="239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더하기 기호 37">
              <a:extLst>
                <a:ext uri="{FF2B5EF4-FFF2-40B4-BE49-F238E27FC236}">
                  <a16:creationId xmlns:a16="http://schemas.microsoft.com/office/drawing/2014/main" id="{789CE9BF-CDEE-469D-9A89-67624801048B}"/>
                </a:ext>
              </a:extLst>
            </p:cNvPr>
            <p:cNvSpPr/>
            <p:nvPr/>
          </p:nvSpPr>
          <p:spPr>
            <a:xfrm>
              <a:off x="4903658" y="3989960"/>
              <a:ext cx="544269" cy="49623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6AFBFD4-F650-4B8E-A8DD-AF585BF4C7B8}"/>
              </a:ext>
            </a:extLst>
          </p:cNvPr>
          <p:cNvSpPr/>
          <p:nvPr/>
        </p:nvSpPr>
        <p:spPr>
          <a:xfrm>
            <a:off x="5303912" y="4714660"/>
            <a:ext cx="1945431" cy="75149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Prediction</a:t>
            </a:r>
            <a:endParaRPr lang="ko-KR" altLang="en-US" sz="160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8FBAAF8-05D5-4BAF-8FDC-DDD78799A8CE}"/>
              </a:ext>
            </a:extLst>
          </p:cNvPr>
          <p:cNvSpPr/>
          <p:nvPr/>
        </p:nvSpPr>
        <p:spPr>
          <a:xfrm>
            <a:off x="8581115" y="4705874"/>
            <a:ext cx="1945431" cy="75149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Output Image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BE03176-C5FD-485A-8B40-690C77EFF891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2587911" y="3499046"/>
            <a:ext cx="0" cy="460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059A6EA-5B27-4013-BF30-FFC621D64A6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971764" y="5090407"/>
            <a:ext cx="13321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E1D2C79-8493-41CF-80DE-6B43D69CF856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6276628" y="3440418"/>
            <a:ext cx="1635248" cy="1274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51B0B06-4586-43A0-B4D0-5B5D631B629D}"/>
              </a:ext>
            </a:extLst>
          </p:cNvPr>
          <p:cNvCxnSpPr>
            <a:endCxn id="51" idx="1"/>
          </p:cNvCxnSpPr>
          <p:nvPr/>
        </p:nvCxnSpPr>
        <p:spPr>
          <a:xfrm flipV="1">
            <a:off x="7249343" y="5081621"/>
            <a:ext cx="1331772" cy="87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3">
            <a:extLst>
              <a:ext uri="{FF2B5EF4-FFF2-40B4-BE49-F238E27FC236}">
                <a16:creationId xmlns:a16="http://schemas.microsoft.com/office/drawing/2014/main" id="{893DF1D6-7E42-442E-B71A-B2FCDE4A4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8796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04-13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D9E8BB-A8F1-4182-A016-8376F0DCA695}"/>
              </a:ext>
            </a:extLst>
          </p:cNvPr>
          <p:cNvSpPr txBox="1"/>
          <p:nvPr/>
        </p:nvSpPr>
        <p:spPr>
          <a:xfrm>
            <a:off x="2063552" y="313361"/>
            <a:ext cx="2101857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Prediction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49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참고 문헌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0"/>
            <a:ext cx="5231780" cy="6858000"/>
          </a:xfrm>
          <a:prstGeom prst="rect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6682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975223-3F32-4E33-888B-C9FE116024A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590351" y="2801955"/>
            <a:ext cx="369074" cy="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AA88D84-5157-4593-8B9C-7986AABBEC4B}"/>
              </a:ext>
            </a:extLst>
          </p:cNvPr>
          <p:cNvGrpSpPr/>
          <p:nvPr/>
        </p:nvGrpSpPr>
        <p:grpSpPr>
          <a:xfrm>
            <a:off x="1112400" y="2032636"/>
            <a:ext cx="9760138" cy="3553199"/>
            <a:chOff x="1112400" y="2032636"/>
            <a:chExt cx="9760138" cy="355319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A5065A-1345-4EBC-AA39-8619FAD90A39}"/>
                </a:ext>
              </a:extLst>
            </p:cNvPr>
            <p:cNvSpPr/>
            <p:nvPr/>
          </p:nvSpPr>
          <p:spPr>
            <a:xfrm>
              <a:off x="1112400" y="2504040"/>
              <a:ext cx="1501935" cy="59582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Input Image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EDED3D-341D-4051-8696-1CDC6CA723ED}"/>
                </a:ext>
              </a:extLst>
            </p:cNvPr>
            <p:cNvSpPr/>
            <p:nvPr/>
          </p:nvSpPr>
          <p:spPr>
            <a:xfrm>
              <a:off x="3088416" y="2506092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Data Preprocessing</a:t>
              </a:r>
              <a:endParaRPr lang="ko-KR" altLang="en-US" sz="140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D91491-19D0-44EF-A32C-5A88C945045D}"/>
                </a:ext>
              </a:extLst>
            </p:cNvPr>
            <p:cNvSpPr/>
            <p:nvPr/>
          </p:nvSpPr>
          <p:spPr>
            <a:xfrm>
              <a:off x="4959425" y="2504040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AA1E48-8C22-488F-8959-90E4B708FD5A}"/>
                </a:ext>
              </a:extLst>
            </p:cNvPr>
            <p:cNvSpPr/>
            <p:nvPr/>
          </p:nvSpPr>
          <p:spPr>
            <a:xfrm>
              <a:off x="6877855" y="2032636"/>
              <a:ext cx="150193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EA2A8A1-4E57-485D-8A95-768CB8C636BE}"/>
                </a:ext>
              </a:extLst>
            </p:cNvPr>
            <p:cNvSpPr/>
            <p:nvPr/>
          </p:nvSpPr>
          <p:spPr>
            <a:xfrm>
              <a:off x="8570043" y="2032636"/>
              <a:ext cx="230249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MobileNetV2(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최적화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B62F450-1678-472F-A047-A84DAFA65A70}"/>
                </a:ext>
              </a:extLst>
            </p:cNvPr>
            <p:cNvSpPr/>
            <p:nvPr/>
          </p:nvSpPr>
          <p:spPr>
            <a:xfrm>
              <a:off x="8969204" y="3961130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Predict</a:t>
              </a:r>
              <a:endParaRPr lang="ko-KR" altLang="en-US" sz="14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3799DA8-9BB5-422F-8CCF-F65649E6C051}"/>
                </a:ext>
              </a:extLst>
            </p:cNvPr>
            <p:cNvSpPr/>
            <p:nvPr/>
          </p:nvSpPr>
          <p:spPr>
            <a:xfrm>
              <a:off x="1112400" y="3950353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Detection</a:t>
              </a:r>
              <a:endParaRPr lang="ko-KR" altLang="en-US" sz="1400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1B06E20-AD40-4F0A-8B90-9597EA10BB9C}"/>
                </a:ext>
              </a:extLst>
            </p:cNvPr>
            <p:cNvSpPr/>
            <p:nvPr/>
          </p:nvSpPr>
          <p:spPr>
            <a:xfrm>
              <a:off x="7147481" y="3961130"/>
              <a:ext cx="150193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(Face Cop)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AFEF1EB-81CE-46BB-A5BC-06E39B893F30}"/>
                </a:ext>
              </a:extLst>
            </p:cNvPr>
            <p:cNvSpPr/>
            <p:nvPr/>
          </p:nvSpPr>
          <p:spPr>
            <a:xfrm>
              <a:off x="2908796" y="3950352"/>
              <a:ext cx="2068703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ResNet10_300X300_SSD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E58515B-44BB-4B49-824D-EA7FE6F47F6B}"/>
                </a:ext>
              </a:extLst>
            </p:cNvPr>
            <p:cNvSpPr/>
            <p:nvPr/>
          </p:nvSpPr>
          <p:spPr>
            <a:xfrm>
              <a:off x="5271960" y="3957088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Crop</a:t>
              </a:r>
              <a:endParaRPr lang="ko-KR" altLang="en-US" sz="1400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E77436D-6C5C-4BD4-BCB8-03F3FF2836F2}"/>
                </a:ext>
              </a:extLst>
            </p:cNvPr>
            <p:cNvCxnSpPr>
              <a:cxnSpLocks/>
              <a:stCxn id="2" idx="3"/>
              <a:endCxn id="8" idx="1"/>
            </p:cNvCxnSpPr>
            <p:nvPr/>
          </p:nvCxnSpPr>
          <p:spPr>
            <a:xfrm>
              <a:off x="2614335" y="2801955"/>
              <a:ext cx="474081" cy="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연결선: 꺾임 1028">
              <a:extLst>
                <a:ext uri="{FF2B5EF4-FFF2-40B4-BE49-F238E27FC236}">
                  <a16:creationId xmlns:a16="http://schemas.microsoft.com/office/drawing/2014/main" id="{B9CCEBED-2EE2-480F-8EAA-3BCD97EFD8D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6461360" y="2330551"/>
              <a:ext cx="416495" cy="47140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389FF807-32F4-4C63-A544-93B524B7B87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8379790" y="2330551"/>
              <a:ext cx="190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화살표 연결선 1053">
              <a:extLst>
                <a:ext uri="{FF2B5EF4-FFF2-40B4-BE49-F238E27FC236}">
                  <a16:creationId xmlns:a16="http://schemas.microsoft.com/office/drawing/2014/main" id="{94AB0D23-F521-4E38-A734-864A44482990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2614335" y="4248267"/>
              <a:ext cx="2944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CF52B54-3273-4657-8693-EB67D17F53F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977499" y="4248267"/>
              <a:ext cx="294461" cy="6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B7C3FE48-6843-4B3F-96B7-8BB28D515650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16200000" flipH="1">
              <a:off x="7097304" y="3159984"/>
              <a:ext cx="1332665" cy="26962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70B5245-38E0-4B5E-9624-138C4B61B8E7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6773895" y="4255003"/>
              <a:ext cx="373586" cy="4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F25D656-917A-4B36-9F7C-C798A22948EA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720172" y="2628465"/>
              <a:ext cx="1119" cy="1332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140A2B6-10AD-4EA3-A04A-B1A078313B6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8649416" y="4259045"/>
              <a:ext cx="319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CC936F1-0BB8-4566-9C3E-096D1DED520E}"/>
                </a:ext>
              </a:extLst>
            </p:cNvPr>
            <p:cNvSpPr/>
            <p:nvPr/>
          </p:nvSpPr>
          <p:spPr>
            <a:xfrm>
              <a:off x="8976320" y="4990006"/>
              <a:ext cx="1501935" cy="59582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Output Image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EB36BFF-4285-49F5-8E72-5CAFA2EC7AB9}"/>
                </a:ext>
              </a:extLst>
            </p:cNvPr>
            <p:cNvCxnSpPr>
              <a:cxnSpLocks/>
              <a:stCxn id="13" idx="2"/>
              <a:endCxn id="89" idx="0"/>
            </p:cNvCxnSpPr>
            <p:nvPr/>
          </p:nvCxnSpPr>
          <p:spPr>
            <a:xfrm>
              <a:off x="9720172" y="4556959"/>
              <a:ext cx="7116" cy="433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E62CF4-D3F8-4C42-8C37-F6E311EF14F1}"/>
              </a:ext>
            </a:extLst>
          </p:cNvPr>
          <p:cNvSpPr txBox="1"/>
          <p:nvPr/>
        </p:nvSpPr>
        <p:spPr>
          <a:xfrm>
            <a:off x="1163452" y="10579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기간 및 구체적 활동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455FFC-1B38-4B62-A267-4425B666BC2F}"/>
              </a:ext>
            </a:extLst>
          </p:cNvPr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 dirty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43D17A75-5639-4121-B8D1-BDC95CABC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8796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04-14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27687-CBA1-4974-9423-DBDB3BFD4B37}"/>
              </a:ext>
            </a:extLst>
          </p:cNvPr>
          <p:cNvSpPr txBox="1"/>
          <p:nvPr/>
        </p:nvSpPr>
        <p:spPr>
          <a:xfrm>
            <a:off x="2063552" y="313361"/>
            <a:ext cx="42386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Flow Chart Algorithm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25891BC-CBD0-4639-BA54-198310C3C551}"/>
              </a:ext>
            </a:extLst>
          </p:cNvPr>
          <p:cNvCxnSpPr>
            <a:cxnSpLocks/>
          </p:cNvCxnSpPr>
          <p:nvPr/>
        </p:nvCxnSpPr>
        <p:spPr>
          <a:xfrm>
            <a:off x="6240016" y="790307"/>
            <a:ext cx="564797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0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 t="39460" b="17180"/>
          <a:stretch>
            <a:fillRect/>
          </a:stretch>
        </p:blipFill>
        <p:spPr>
          <a:xfrm>
            <a:off x="1582473" y="2081322"/>
            <a:ext cx="4203709" cy="3240360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/>
          <a:srcRect t="36180" b="16580"/>
          <a:stretch>
            <a:fillRect/>
          </a:stretch>
        </p:blipFill>
        <p:spPr>
          <a:xfrm>
            <a:off x="6600056" y="2081322"/>
            <a:ext cx="3857625" cy="3240360"/>
          </a:xfrm>
          <a:prstGeom prst="rect">
            <a:avLst/>
          </a:prstGeom>
          <a:noFill/>
        </p:spPr>
      </p:pic>
      <p:cxnSp>
        <p:nvCxnSpPr>
          <p:cNvPr id="3079" name="직선 연결선 36"/>
          <p:cNvCxnSpPr>
            <a:cxnSpLocks/>
          </p:cNvCxnSpPr>
          <p:nvPr/>
        </p:nvCxnSpPr>
        <p:spPr>
          <a:xfrm>
            <a:off x="1964611" y="775026"/>
            <a:ext cx="9685649" cy="1528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TextBox 20"/>
          <p:cNvSpPr txBox="1"/>
          <p:nvPr/>
        </p:nvSpPr>
        <p:spPr>
          <a:xfrm>
            <a:off x="2217677" y="5606028"/>
            <a:ext cx="269801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전방 주시 </a:t>
            </a:r>
            <a:r>
              <a:rPr lang="en-US" altLang="ko-KR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: 93%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081" name="TextBox 20"/>
          <p:cNvSpPr txBox="1"/>
          <p:nvPr/>
        </p:nvSpPr>
        <p:spPr>
          <a:xfrm>
            <a:off x="7032104" y="5606027"/>
            <a:ext cx="324569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비 전방 주시 </a:t>
            </a:r>
            <a:r>
              <a:rPr lang="en-US" altLang="ko-KR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: 99%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614C783-6D61-4297-8D1D-7CAF159EC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9074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80540-D755-4C0B-B37C-96D39EAABAC3}"/>
              </a:ext>
            </a:extLst>
          </p:cNvPr>
          <p:cNvSpPr txBox="1"/>
          <p:nvPr/>
        </p:nvSpPr>
        <p:spPr>
          <a:xfrm>
            <a:off x="1164392" y="313361"/>
            <a:ext cx="80021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결과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 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8F233-73A8-497F-A994-9C1E9D837950}"/>
              </a:ext>
            </a:extLst>
          </p:cNvPr>
          <p:cNvSpPr txBox="1"/>
          <p:nvPr/>
        </p:nvSpPr>
        <p:spPr>
          <a:xfrm>
            <a:off x="708131" y="2156372"/>
            <a:ext cx="11165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[1] AI Hub ,</a:t>
            </a:r>
            <a:r>
              <a:rPr lang="ko-KR" altLang="en-US" dirty="0"/>
              <a:t>「 졸음운전 예방을 위한 운전자 상태 정보 영상」</a:t>
            </a:r>
            <a:r>
              <a:rPr lang="en-US" altLang="ko-KR" dirty="0"/>
              <a:t>,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『</a:t>
            </a:r>
            <a:r>
              <a:rPr lang="en-US" altLang="ko-KR" dirty="0"/>
              <a:t> </a:t>
            </a:r>
            <a:r>
              <a:rPr lang="ko-KR" altLang="en-US" dirty="0"/>
              <a:t>개방데이터</a:t>
            </a:r>
            <a:r>
              <a:rPr lang="en-US" altLang="ko-KR" dirty="0"/>
              <a:t>/</a:t>
            </a:r>
            <a:r>
              <a:rPr lang="ko-KR" altLang="en-US" dirty="0"/>
              <a:t>안전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』, </a:t>
            </a:r>
            <a:r>
              <a:rPr lang="en-US" altLang="ko-KR" dirty="0">
                <a:hlinkClick r:id="rId3"/>
              </a:rPr>
              <a:t>https://aihub.or.kr/aidata/30744</a:t>
            </a:r>
            <a:r>
              <a:rPr lang="en-US" altLang="ko-KR" dirty="0"/>
              <a:t>, </a:t>
            </a:r>
            <a:r>
              <a:rPr lang="en-US" altLang="ko-KR" dirty="0">
                <a:latin typeface="+mn-ea"/>
              </a:rPr>
              <a:t>2021.11.02 </a:t>
            </a:r>
            <a:r>
              <a:rPr lang="ko-KR" altLang="en-US" dirty="0"/>
              <a:t>검색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[2] </a:t>
            </a:r>
            <a:r>
              <a:rPr lang="ko-KR" altLang="en-US" dirty="0"/>
              <a:t>까먹으면 다시 보려고 정리하는 블로그</a:t>
            </a:r>
            <a:r>
              <a:rPr lang="en-US" altLang="ko-KR" dirty="0"/>
              <a:t>, </a:t>
            </a:r>
            <a:r>
              <a:rPr lang="ko-KR" altLang="en-US" dirty="0"/>
              <a:t>「</a:t>
            </a:r>
            <a:r>
              <a:rPr lang="en-US" altLang="ko-KR" dirty="0"/>
              <a:t>[</a:t>
            </a:r>
            <a:r>
              <a:rPr lang="ko-KR" altLang="en-US" dirty="0"/>
              <a:t>논문 읽기</a:t>
            </a:r>
            <a:r>
              <a:rPr lang="en-US" altLang="ko-KR" dirty="0"/>
              <a:t>] MobileNetV2(2018) </a:t>
            </a:r>
            <a:r>
              <a:rPr lang="ko-KR" altLang="en-US" dirty="0"/>
              <a:t>리뷰</a:t>
            </a:r>
            <a:r>
              <a:rPr lang="en-US" altLang="ko-KR" dirty="0"/>
              <a:t>, MobileNetV2: Inverted Residuals and Linear Bottlenecks</a:t>
            </a:r>
            <a:r>
              <a:rPr lang="ko-KR" altLang="en-US" dirty="0"/>
              <a:t>」</a:t>
            </a:r>
            <a:r>
              <a:rPr lang="en-US" altLang="ko-KR" dirty="0"/>
              <a:t>,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『</a:t>
            </a:r>
            <a:r>
              <a:rPr lang="ko-KR" altLang="en-US" dirty="0">
                <a:latin typeface="+mn-ea"/>
                <a:ea typeface="+mn-ea"/>
              </a:rPr>
              <a:t>딥러닝 공부방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』,</a:t>
            </a:r>
            <a:r>
              <a:rPr lang="en-US" altLang="ko-KR" dirty="0">
                <a:hlinkClick r:id="rId4"/>
              </a:rPr>
              <a:t>https://deep-learning-study.tistory.com/541</a:t>
            </a:r>
            <a:r>
              <a:rPr lang="en-US" altLang="ko-KR" dirty="0"/>
              <a:t> , </a:t>
            </a:r>
            <a:r>
              <a:rPr lang="en-US" altLang="ko-KR" dirty="0">
                <a:latin typeface="+mn-ea"/>
              </a:rPr>
              <a:t>2021.11.04 </a:t>
            </a:r>
            <a:r>
              <a:rPr lang="ko-KR" altLang="en-US" dirty="0"/>
              <a:t>검색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48D3A-0437-4DEE-A626-77A581B0D48F}"/>
              </a:ext>
            </a:extLst>
          </p:cNvPr>
          <p:cNvSpPr txBox="1"/>
          <p:nvPr/>
        </p:nvSpPr>
        <p:spPr>
          <a:xfrm>
            <a:off x="1109435" y="1282758"/>
            <a:ext cx="343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참고문헌 및 참고 사이트</a:t>
            </a:r>
          </a:p>
        </p:txBody>
      </p:sp>
    </p:spTree>
    <p:extLst>
      <p:ext uri="{BB962C8B-B14F-4D97-AF65-F5344CB8AC3E}">
        <p14:creationId xmlns:p14="http://schemas.microsoft.com/office/powerpoint/2010/main" val="213163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22106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72024" y="5481228"/>
            <a:ext cx="9576504" cy="100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75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전방을 주시하는지 확인하여 사고예방 가능</a:t>
            </a:r>
            <a:endParaRPr lang="en-US" altLang="ko-KR" sz="15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어두운 환경</a:t>
            </a:r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안경 착용</a:t>
            </a:r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마스크</a:t>
            </a:r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 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선글라스 등 </a:t>
            </a:r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DSM 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인식률 향상</a:t>
            </a:r>
            <a:endParaRPr lang="en-US" altLang="ko-KR" sz="15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3349606" y="790307"/>
            <a:ext cx="85383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프로젝트 개요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72024" y="1316630"/>
            <a:ext cx="5724076" cy="1009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75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주제 및 선정 배경</a:t>
            </a:r>
          </a:p>
          <a:p>
            <a:pPr marL="685680" lvl="1" indent="-22848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졸음운전 방지 예방을 위한 전방 주시 감지 여부</a:t>
            </a:r>
          </a:p>
          <a:p>
            <a:pPr marL="685680" lvl="1" indent="-22848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졸음운전 경고 장치인 </a:t>
            </a:r>
            <a:r>
              <a:rPr lang="en-US" altLang="ko-KR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'DSM(Driver Status Monitoring) </a:t>
            </a: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시스템 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71464" y="2492896"/>
            <a:ext cx="5040000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75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개발 환경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+mj-ea"/>
                <a:cs typeface="함초롬바탕"/>
              </a:rPr>
              <a:t>OpenCV  :  V 4.5.3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+mj-ea"/>
                <a:cs typeface="함초롬바탕"/>
              </a:rPr>
              <a:t>Python    :  V 3.8.10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 sz="1500" dirty="0" err="1">
                <a:solidFill>
                  <a:schemeClr val="bg2">
                    <a:lumMod val="25000"/>
                  </a:schemeClr>
                </a:solidFill>
                <a:latin typeface="+mj-ea"/>
                <a:cs typeface="함초롬바탕"/>
              </a:rPr>
              <a:t>Keras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+mj-ea"/>
                <a:cs typeface="함초롬바탕"/>
              </a:rPr>
              <a:t>      :  V 2.4.3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en-US" altLang="ko-KR" sz="1500" dirty="0" err="1">
                <a:solidFill>
                  <a:schemeClr val="bg2">
                    <a:lumMod val="25000"/>
                  </a:schemeClr>
                </a:solidFill>
                <a:latin typeface="+mj-ea"/>
                <a:cs typeface="함초롬바탕"/>
              </a:rPr>
              <a:t>Tensorflow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+mj-ea"/>
                <a:cs typeface="함초롬바탕"/>
              </a:rPr>
              <a:t>    :  V 2.5.0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72024" y="3969060"/>
            <a:ext cx="5040000" cy="1355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75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단계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졸음 운전자 상태 이미지 수집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수집한 이미지를 통한 학습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도출 및 적용</a:t>
            </a:r>
            <a:endParaRPr lang="en-US" altLang="ko-KR" sz="175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Picture 4" descr="https://search.pstatic.net/common/?src=http%3A%2F%2Fblogfiles.naver.net%2FMjAyMTA4MTlfMjE0%2FMDAxNjI5MzQwMDEzMjgy.uAGBEcpsoZNYg_2MoMkYTfBsvajd5eilJPZFfslCGlog.8O1FJg-91IF9ksgxgguavj000U6Xd0piDYaarGIjd5Yg.JPEG.aromabliss%2F001.jpg&amp;type=sc960_832">
            <a:extLst>
              <a:ext uri="{FF2B5EF4-FFF2-40B4-BE49-F238E27FC236}">
                <a16:creationId xmlns:a16="http://schemas.microsoft.com/office/drawing/2014/main" id="{B2803FB8-9BB3-40EF-8C4E-85755EE1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068" y="4116182"/>
            <a:ext cx="1889134" cy="184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똑똑한 제주 버스…충돌·차선이탈 경고하고 졸음운전 방지도 | 연합뉴스">
            <a:extLst>
              <a:ext uri="{FF2B5EF4-FFF2-40B4-BE49-F238E27FC236}">
                <a16:creationId xmlns:a16="http://schemas.microsoft.com/office/drawing/2014/main" id="{919D1667-362A-486C-9FDF-84A51CE9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939" y="1639568"/>
            <a:ext cx="3484087" cy="195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고속도로 교통사고 발생원인 1위는 졸음운전 - 데이터솜">
            <a:extLst>
              <a:ext uri="{FF2B5EF4-FFF2-40B4-BE49-F238E27FC236}">
                <a16:creationId xmlns:a16="http://schemas.microsoft.com/office/drawing/2014/main" id="{D0CD4F0E-6819-4735-81F3-69BE1FCD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300" y="4116182"/>
            <a:ext cx="2764331" cy="184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02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4979876" y="790307"/>
            <a:ext cx="69081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프로젝트 팀 구성 및 역할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4591" y="1192822"/>
            <a:ext cx="1020799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팀원 별 역할 및 담당 업무 </a:t>
            </a:r>
            <a:endParaRPr lang="en-US" altLang="ko-KR" b="1" spc="-15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90228"/>
              </p:ext>
            </p:extLst>
          </p:nvPr>
        </p:nvGraphicFramePr>
        <p:xfrm>
          <a:off x="1144589" y="2676732"/>
          <a:ext cx="10207993" cy="265988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133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9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70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kumimoji="0" lang="ko-KR" altLang="en-US" sz="1600" b="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조수익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ko-KR" altLang="en-US" sz="1600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알고리즘 개발 및 구현</a:t>
                      </a:r>
                      <a:endParaRPr kumimoji="0" lang="en-US" altLang="ko-KR" sz="1600" i="0" u="none" strike="noStrike" kern="1200" cap="none" spc="0" normalizeH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 </a:t>
                      </a:r>
                      <a:r>
                        <a:rPr kumimoji="0" lang="ko-KR" altLang="en-US" sz="1600" i="0" u="none" strike="noStrike" kern="1200" cap="none" spc="0" normalizeH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전처리</a:t>
                      </a:r>
                      <a:r>
                        <a:rPr kumimoji="0" lang="ko-KR" altLang="en-US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및 최적화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PPT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제작</a:t>
                      </a:r>
                      <a:endParaRPr kumimoji="0" lang="en-US" altLang="ko-KR" sz="1600" b="0" i="0" u="none" strike="noStrike" kern="1200" cap="none" spc="0" normalizeH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i="0" u="none" strike="noStrike" kern="1200" cap="none" spc="0" normalizeH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김덕열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i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졸음운전 예방 데이터 이미지 수집 및 분류</a:t>
                      </a:r>
                      <a:r>
                        <a:rPr kumimoji="0" lang="en-US" altLang="ko-KR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전방주시</a:t>
                      </a:r>
                      <a:r>
                        <a:rPr kumimoji="0" lang="en-US" altLang="ko-KR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/ </a:t>
                      </a:r>
                      <a:r>
                        <a:rPr kumimoji="0" lang="ko-KR" altLang="en-US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비 전방주시</a:t>
                      </a:r>
                      <a:r>
                        <a:rPr kumimoji="0" lang="en-US" altLang="ko-KR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ko-KR" altLang="en-US" sz="1600" i="0" u="none" strike="noStrike" kern="1200" cap="none" spc="0" normalizeH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PPT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제작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발표</a:t>
                      </a:r>
                      <a:endParaRPr kumimoji="0" lang="en-US" altLang="ko-KR" sz="1600" i="0" u="none" strike="noStrike" kern="1200" cap="none" spc="0" normalizeH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63452" y="10579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기간 및 구체적 활동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46370"/>
              </p:ext>
            </p:extLst>
          </p:nvPr>
        </p:nvGraphicFramePr>
        <p:xfrm>
          <a:off x="1022217" y="1597814"/>
          <a:ext cx="10147566" cy="482498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8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500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500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500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1"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  <a:defRPr/>
                      </a:pPr>
                      <a:r>
                        <a:rPr kumimoji="0" lang="ko-KR" altLang="en-US" sz="1500" i="0" u="none" strike="noStrike" kern="1200" cap="none" spc="-10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11/1(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~11/1(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코드 구조 설계 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데이터셋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알고리즘</a:t>
                      </a:r>
                      <a:r>
                        <a:rPr lang="en-US" altLang="ko-KR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  <a:defRPr/>
                      </a:pPr>
                      <a:r>
                        <a:rPr kumimoji="0" lang="ko-KR" altLang="en-US" sz="1500" i="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0" u="none" strike="noStrike" kern="1200" cap="none" spc="-100" normalizeH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11/2(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11/2(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</a:t>
                      </a:r>
                      <a:endParaRPr lang="en-US" altLang="ko-KR" sz="1500" b="0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데이터셋 확보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AI-Hub 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운전자 상태정보 이미지 수집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  <a:defRPr/>
                      </a:pPr>
                      <a:r>
                        <a:rPr kumimoji="0" lang="ko-KR" altLang="en-US" sz="1500" i="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 구현</a:t>
                      </a:r>
                      <a:endParaRPr kumimoji="0" lang="ko-KR" altLang="en-US" sz="1500" i="0" u="none" strike="noStrike" kern="1200" cap="none" spc="-100" normalizeH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11/3(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11/3(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</a:t>
                      </a:r>
                      <a:endParaRPr lang="en-US" altLang="ko-KR" sz="1500" b="0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데이터셋 전처리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모델 학습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i="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0" u="none" strike="noStrike" spc="-10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0" u="none" strike="noStrike" spc="-10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en-US" altLang="ko-KR" sz="1500" b="0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06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코드 함수화</a:t>
                      </a:r>
                      <a:endParaRPr lang="ko-KR" altLang="en-US" sz="1500" b="1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11/4(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11/4(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</a:t>
                      </a:r>
                      <a:endParaRPr lang="en-US" altLang="ko-KR" sz="1500" b="0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인식률 개선 및 시연</a:t>
                      </a:r>
                      <a:endParaRPr lang="ko-KR" altLang="en-US" sz="1500" b="0" i="0" u="none" spc="-1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ppt</a:t>
                      </a:r>
                      <a:r>
                        <a:rPr lang="ko-KR" altLang="en-US" sz="1500" b="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제작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발표 자료 정리</a:t>
                      </a:r>
                      <a:endParaRPr kumimoji="0" lang="ko-KR" altLang="en-US" sz="1500" b="1" i="0" u="none" strike="noStrike" kern="1200" cap="none" spc="-10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11/5(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11/5(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</a:t>
                      </a:r>
                      <a:endParaRPr lang="en-US" altLang="ko-KR" sz="1500" b="0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i="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최종 발표</a:t>
                      </a:r>
                      <a:endParaRPr lang="ko-KR" altLang="en-US" sz="1500" b="0" i="0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i="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발표</a:t>
                      </a:r>
                      <a:endParaRPr lang="ko-KR" altLang="en-US" sz="1500" b="0" i="0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500" i="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i="0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11/5(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(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en-US" altLang="ko-KR" sz="1500" i="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en-US" altLang="ko-KR" sz="1500" i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 dirty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프로젝트 수행 절차 및 방법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37" name="직선 연결선 36"/>
          <p:cNvCxnSpPr>
            <a:cxnSpLocks/>
          </p:cNvCxnSpPr>
          <p:nvPr/>
        </p:nvCxnSpPr>
        <p:spPr>
          <a:xfrm>
            <a:off x="5350153" y="790307"/>
            <a:ext cx="630010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6682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9074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61A304-13B8-48F0-A080-FD6F2A258FD4}"/>
              </a:ext>
            </a:extLst>
          </p:cNvPr>
          <p:cNvCxnSpPr>
            <a:cxnSpLocks/>
          </p:cNvCxnSpPr>
          <p:nvPr/>
        </p:nvCxnSpPr>
        <p:spPr>
          <a:xfrm>
            <a:off x="5403053" y="777002"/>
            <a:ext cx="6484939" cy="133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975223-3F32-4E33-888B-C9FE116024A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590351" y="2801955"/>
            <a:ext cx="369074" cy="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AA88D84-5157-4593-8B9C-7986AABBEC4B}"/>
              </a:ext>
            </a:extLst>
          </p:cNvPr>
          <p:cNvGrpSpPr/>
          <p:nvPr/>
        </p:nvGrpSpPr>
        <p:grpSpPr>
          <a:xfrm>
            <a:off x="1112400" y="2032636"/>
            <a:ext cx="9760138" cy="3553199"/>
            <a:chOff x="1112400" y="2032636"/>
            <a:chExt cx="9760138" cy="355319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A5065A-1345-4EBC-AA39-8619FAD90A39}"/>
                </a:ext>
              </a:extLst>
            </p:cNvPr>
            <p:cNvSpPr/>
            <p:nvPr/>
          </p:nvSpPr>
          <p:spPr>
            <a:xfrm>
              <a:off x="1112400" y="2504040"/>
              <a:ext cx="1501935" cy="59582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Input Image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EDED3D-341D-4051-8696-1CDC6CA723ED}"/>
                </a:ext>
              </a:extLst>
            </p:cNvPr>
            <p:cNvSpPr/>
            <p:nvPr/>
          </p:nvSpPr>
          <p:spPr>
            <a:xfrm>
              <a:off x="3088416" y="2506092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Data Preprocessing</a:t>
              </a:r>
              <a:endParaRPr lang="ko-KR" altLang="en-US" sz="140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D91491-19D0-44EF-A32C-5A88C945045D}"/>
                </a:ext>
              </a:extLst>
            </p:cNvPr>
            <p:cNvSpPr/>
            <p:nvPr/>
          </p:nvSpPr>
          <p:spPr>
            <a:xfrm>
              <a:off x="4959425" y="2504040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AA1E48-8C22-488F-8959-90E4B708FD5A}"/>
                </a:ext>
              </a:extLst>
            </p:cNvPr>
            <p:cNvSpPr/>
            <p:nvPr/>
          </p:nvSpPr>
          <p:spPr>
            <a:xfrm>
              <a:off x="6877855" y="2032636"/>
              <a:ext cx="150193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EA2A8A1-4E57-485D-8A95-768CB8C636BE}"/>
                </a:ext>
              </a:extLst>
            </p:cNvPr>
            <p:cNvSpPr/>
            <p:nvPr/>
          </p:nvSpPr>
          <p:spPr>
            <a:xfrm>
              <a:off x="8570043" y="2032636"/>
              <a:ext cx="230249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MobileNetV2(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최적화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B62F450-1678-472F-A047-A84DAFA65A70}"/>
                </a:ext>
              </a:extLst>
            </p:cNvPr>
            <p:cNvSpPr/>
            <p:nvPr/>
          </p:nvSpPr>
          <p:spPr>
            <a:xfrm>
              <a:off x="8969204" y="3961130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Predict</a:t>
              </a:r>
              <a:endParaRPr lang="ko-KR" altLang="en-US" sz="14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3799DA8-9BB5-422F-8CCF-F65649E6C051}"/>
                </a:ext>
              </a:extLst>
            </p:cNvPr>
            <p:cNvSpPr/>
            <p:nvPr/>
          </p:nvSpPr>
          <p:spPr>
            <a:xfrm>
              <a:off x="1112400" y="3950353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Detection</a:t>
              </a:r>
              <a:endParaRPr lang="ko-KR" altLang="en-US" sz="1400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1B06E20-AD40-4F0A-8B90-9597EA10BB9C}"/>
                </a:ext>
              </a:extLst>
            </p:cNvPr>
            <p:cNvSpPr/>
            <p:nvPr/>
          </p:nvSpPr>
          <p:spPr>
            <a:xfrm>
              <a:off x="7147481" y="3961130"/>
              <a:ext cx="1501935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MobileNetV2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(Face Cop)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AFEF1EB-81CE-46BB-A5BC-06E39B893F30}"/>
                </a:ext>
              </a:extLst>
            </p:cNvPr>
            <p:cNvSpPr/>
            <p:nvPr/>
          </p:nvSpPr>
          <p:spPr>
            <a:xfrm>
              <a:off x="2908796" y="3950352"/>
              <a:ext cx="2068703" cy="59582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ResNet10_300X300_SSD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E58515B-44BB-4B49-824D-EA7FE6F47F6B}"/>
                </a:ext>
              </a:extLst>
            </p:cNvPr>
            <p:cNvSpPr/>
            <p:nvPr/>
          </p:nvSpPr>
          <p:spPr>
            <a:xfrm>
              <a:off x="5271960" y="3957088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Crop</a:t>
              </a:r>
              <a:endParaRPr lang="ko-KR" altLang="en-US" sz="1400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E77436D-6C5C-4BD4-BCB8-03F3FF2836F2}"/>
                </a:ext>
              </a:extLst>
            </p:cNvPr>
            <p:cNvCxnSpPr>
              <a:cxnSpLocks/>
              <a:stCxn id="2" idx="3"/>
              <a:endCxn id="8" idx="1"/>
            </p:cNvCxnSpPr>
            <p:nvPr/>
          </p:nvCxnSpPr>
          <p:spPr>
            <a:xfrm>
              <a:off x="2614335" y="2801955"/>
              <a:ext cx="474081" cy="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연결선: 꺾임 1028">
              <a:extLst>
                <a:ext uri="{FF2B5EF4-FFF2-40B4-BE49-F238E27FC236}">
                  <a16:creationId xmlns:a16="http://schemas.microsoft.com/office/drawing/2014/main" id="{B9CCEBED-2EE2-480F-8EAA-3BCD97EFD8D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6461360" y="2330551"/>
              <a:ext cx="416495" cy="47140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389FF807-32F4-4C63-A544-93B524B7B87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8379790" y="2330551"/>
              <a:ext cx="190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화살표 연결선 1053">
              <a:extLst>
                <a:ext uri="{FF2B5EF4-FFF2-40B4-BE49-F238E27FC236}">
                  <a16:creationId xmlns:a16="http://schemas.microsoft.com/office/drawing/2014/main" id="{94AB0D23-F521-4E38-A734-864A44482990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2614335" y="4248267"/>
              <a:ext cx="2944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CF52B54-3273-4657-8693-EB67D17F53F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977499" y="4248267"/>
              <a:ext cx="294461" cy="6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B7C3FE48-6843-4B3F-96B7-8BB28D515650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16200000" flipH="1">
              <a:off x="7097304" y="3159984"/>
              <a:ext cx="1332665" cy="26962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70B5245-38E0-4B5E-9624-138C4B61B8E7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6773895" y="4255003"/>
              <a:ext cx="373586" cy="4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F25D656-917A-4B36-9F7C-C798A22948EA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720172" y="2628465"/>
              <a:ext cx="1119" cy="1332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140A2B6-10AD-4EA3-A04A-B1A078313B6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8649416" y="4259045"/>
              <a:ext cx="319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CC936F1-0BB8-4566-9C3E-096D1DED520E}"/>
                </a:ext>
              </a:extLst>
            </p:cNvPr>
            <p:cNvSpPr/>
            <p:nvPr/>
          </p:nvSpPr>
          <p:spPr>
            <a:xfrm>
              <a:off x="8976320" y="4990006"/>
              <a:ext cx="1501935" cy="59582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Output Image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EB36BFF-4285-49F5-8E72-5CAFA2EC7AB9}"/>
                </a:ext>
              </a:extLst>
            </p:cNvPr>
            <p:cNvCxnSpPr>
              <a:cxnSpLocks/>
              <a:stCxn id="13" idx="2"/>
              <a:endCxn id="89" idx="0"/>
            </p:cNvCxnSpPr>
            <p:nvPr/>
          </p:nvCxnSpPr>
          <p:spPr>
            <a:xfrm>
              <a:off x="9720172" y="4556959"/>
              <a:ext cx="7116" cy="433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1739636-AC94-42E7-A5DB-C07A30A872C3}"/>
              </a:ext>
            </a:extLst>
          </p:cNvPr>
          <p:cNvSpPr txBox="1"/>
          <p:nvPr/>
        </p:nvSpPr>
        <p:spPr>
          <a:xfrm>
            <a:off x="1164392" y="313361"/>
            <a:ext cx="42386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Flow Chart Algorithm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C18C4-56A2-48BF-AE95-EADEF2951AF9}"/>
              </a:ext>
            </a:extLst>
          </p:cNvPr>
          <p:cNvSpPr txBox="1"/>
          <p:nvPr/>
        </p:nvSpPr>
        <p:spPr>
          <a:xfrm>
            <a:off x="1163452" y="1132421"/>
            <a:ext cx="1039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졸음운전 방지 예방을 위한 차량내 전방주시 감지 알고리즘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BEC3A1-2DFE-4553-BE69-AD431D132845}"/>
              </a:ext>
            </a:extLst>
          </p:cNvPr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 dirty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27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6682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6192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09197" y="313361"/>
            <a:ext cx="42386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Flow Chart Algorithm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975223-3F32-4E33-888B-C9FE116024A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590351" y="2801955"/>
            <a:ext cx="369074" cy="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E5E063-045E-449E-B283-E3664A9272E2}"/>
              </a:ext>
            </a:extLst>
          </p:cNvPr>
          <p:cNvGrpSpPr/>
          <p:nvPr/>
        </p:nvGrpSpPr>
        <p:grpSpPr>
          <a:xfrm>
            <a:off x="1112400" y="2032636"/>
            <a:ext cx="9760138" cy="3553199"/>
            <a:chOff x="1112400" y="2032636"/>
            <a:chExt cx="9760138" cy="355319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A5065A-1345-4EBC-AA39-8619FAD90A39}"/>
                </a:ext>
              </a:extLst>
            </p:cNvPr>
            <p:cNvSpPr/>
            <p:nvPr/>
          </p:nvSpPr>
          <p:spPr>
            <a:xfrm>
              <a:off x="1112400" y="2504040"/>
              <a:ext cx="1501935" cy="59582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Input Image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CEDED3D-341D-4051-8696-1CDC6CA723ED}"/>
                </a:ext>
              </a:extLst>
            </p:cNvPr>
            <p:cNvSpPr/>
            <p:nvPr/>
          </p:nvSpPr>
          <p:spPr>
            <a:xfrm>
              <a:off x="3088416" y="2506092"/>
              <a:ext cx="1501935" cy="595829"/>
            </a:xfrm>
            <a:prstGeom prst="round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Data Preprocessing</a:t>
              </a:r>
              <a:endParaRPr lang="ko-KR" altLang="en-US" sz="140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D91491-19D0-44EF-A32C-5A88C945045D}"/>
                </a:ext>
              </a:extLst>
            </p:cNvPr>
            <p:cNvSpPr/>
            <p:nvPr/>
          </p:nvSpPr>
          <p:spPr>
            <a:xfrm>
              <a:off x="4959425" y="250404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Train</a:t>
              </a:r>
              <a:endParaRPr lang="ko-KR" altLang="en-US" sz="1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AA1E48-8C22-488F-8959-90E4B708FD5A}"/>
                </a:ext>
              </a:extLst>
            </p:cNvPr>
            <p:cNvSpPr/>
            <p:nvPr/>
          </p:nvSpPr>
          <p:spPr>
            <a:xfrm>
              <a:off x="6877855" y="2032636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MobileNetV2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EA2A8A1-4E57-485D-8A95-768CB8C636BE}"/>
                </a:ext>
              </a:extLst>
            </p:cNvPr>
            <p:cNvSpPr/>
            <p:nvPr/>
          </p:nvSpPr>
          <p:spPr>
            <a:xfrm>
              <a:off x="8570043" y="2032636"/>
              <a:ext cx="230249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MobileNetV2(</a:t>
              </a:r>
              <a:r>
                <a:rPr lang="ko-KR" altLang="en-US" sz="1400" dirty="0">
                  <a:solidFill>
                    <a:schemeClr val="bg1"/>
                  </a:solidFill>
                </a:rPr>
                <a:t>모델 최적화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B62F450-1678-472F-A047-A84DAFA65A70}"/>
                </a:ext>
              </a:extLst>
            </p:cNvPr>
            <p:cNvSpPr/>
            <p:nvPr/>
          </p:nvSpPr>
          <p:spPr>
            <a:xfrm>
              <a:off x="8969204" y="396113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Predict</a:t>
              </a:r>
              <a:endParaRPr lang="ko-KR" altLang="en-US" sz="14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3799DA8-9BB5-422F-8CCF-F65649E6C051}"/>
                </a:ext>
              </a:extLst>
            </p:cNvPr>
            <p:cNvSpPr/>
            <p:nvPr/>
          </p:nvSpPr>
          <p:spPr>
            <a:xfrm>
              <a:off x="1112400" y="3950353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Detection</a:t>
              </a:r>
              <a:endParaRPr lang="ko-KR" altLang="en-US" sz="1400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1B06E20-AD40-4F0A-8B90-9597EA10BB9C}"/>
                </a:ext>
              </a:extLst>
            </p:cNvPr>
            <p:cNvSpPr/>
            <p:nvPr/>
          </p:nvSpPr>
          <p:spPr>
            <a:xfrm>
              <a:off x="7147481" y="3961130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MobileNetV2</a:t>
              </a:r>
              <a:br>
                <a:rPr lang="en-US" altLang="ko-KR" sz="1400" dirty="0">
                  <a:solidFill>
                    <a:schemeClr val="bg1"/>
                  </a:solidFill>
                </a:rPr>
              </a:br>
              <a:r>
                <a:rPr lang="en-US" altLang="ko-KR" sz="1400" dirty="0">
                  <a:solidFill>
                    <a:schemeClr val="bg1"/>
                  </a:solidFill>
                </a:rPr>
                <a:t>(Face Cop)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AFEF1EB-81CE-46BB-A5BC-06E39B893F30}"/>
                </a:ext>
              </a:extLst>
            </p:cNvPr>
            <p:cNvSpPr/>
            <p:nvPr/>
          </p:nvSpPr>
          <p:spPr>
            <a:xfrm>
              <a:off x="2908796" y="3950352"/>
              <a:ext cx="2068703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ResNet10_300X300_SSD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E58515B-44BB-4B49-824D-EA7FE6F47F6B}"/>
                </a:ext>
              </a:extLst>
            </p:cNvPr>
            <p:cNvSpPr/>
            <p:nvPr/>
          </p:nvSpPr>
          <p:spPr>
            <a:xfrm>
              <a:off x="5271960" y="3957088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Face Crop</a:t>
              </a:r>
              <a:endParaRPr lang="ko-KR" altLang="en-US" sz="1400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E77436D-6C5C-4BD4-BCB8-03F3FF2836F2}"/>
                </a:ext>
              </a:extLst>
            </p:cNvPr>
            <p:cNvCxnSpPr>
              <a:cxnSpLocks/>
              <a:stCxn id="2" idx="3"/>
              <a:endCxn id="8" idx="1"/>
            </p:cNvCxnSpPr>
            <p:nvPr/>
          </p:nvCxnSpPr>
          <p:spPr>
            <a:xfrm>
              <a:off x="2614335" y="2801955"/>
              <a:ext cx="474081" cy="2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연결선: 꺾임 1028">
              <a:extLst>
                <a:ext uri="{FF2B5EF4-FFF2-40B4-BE49-F238E27FC236}">
                  <a16:creationId xmlns:a16="http://schemas.microsoft.com/office/drawing/2014/main" id="{B9CCEBED-2EE2-480F-8EAA-3BCD97EFD8D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6461360" y="2330551"/>
              <a:ext cx="416495" cy="471404"/>
            </a:xfrm>
            <a:prstGeom prst="bentConnector3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389FF807-32F4-4C63-A544-93B524B7B87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8379790" y="2330551"/>
              <a:ext cx="190253" cy="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직선 화살표 연결선 1053">
              <a:extLst>
                <a:ext uri="{FF2B5EF4-FFF2-40B4-BE49-F238E27FC236}">
                  <a16:creationId xmlns:a16="http://schemas.microsoft.com/office/drawing/2014/main" id="{94AB0D23-F521-4E38-A734-864A44482990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2614335" y="4248267"/>
              <a:ext cx="294461" cy="1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CF52B54-3273-4657-8693-EB67D17F53F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977499" y="4248267"/>
              <a:ext cx="294461" cy="6736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B7C3FE48-6843-4B3F-96B7-8BB28D515650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16200000" flipH="1">
              <a:off x="7097304" y="3159984"/>
              <a:ext cx="1332665" cy="269626"/>
            </a:xfrm>
            <a:prstGeom prst="bentConnector3">
              <a:avLst>
                <a:gd name="adj1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70B5245-38E0-4B5E-9624-138C4B61B8E7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6773895" y="4255003"/>
              <a:ext cx="373586" cy="4042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F25D656-917A-4B36-9F7C-C798A22948EA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720172" y="2628465"/>
              <a:ext cx="1119" cy="1332665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140A2B6-10AD-4EA3-A04A-B1A078313B6C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8649416" y="4259045"/>
              <a:ext cx="319788" cy="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CC936F1-0BB8-4566-9C3E-096D1DED520E}"/>
                </a:ext>
              </a:extLst>
            </p:cNvPr>
            <p:cNvSpPr/>
            <p:nvPr/>
          </p:nvSpPr>
          <p:spPr>
            <a:xfrm>
              <a:off x="8976320" y="4990006"/>
              <a:ext cx="1501935" cy="595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Output Image</a:t>
              </a:r>
              <a:endParaRPr lang="ko-KR" altLang="en-US" sz="1400" dirty="0"/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EB36BFF-4285-49F5-8E72-5CAFA2EC7AB9}"/>
                </a:ext>
              </a:extLst>
            </p:cNvPr>
            <p:cNvCxnSpPr>
              <a:cxnSpLocks/>
              <a:stCxn id="13" idx="2"/>
              <a:endCxn id="89" idx="0"/>
            </p:cNvCxnSpPr>
            <p:nvPr/>
          </p:nvCxnSpPr>
          <p:spPr>
            <a:xfrm>
              <a:off x="9720172" y="4556959"/>
              <a:ext cx="7116" cy="433047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CF812D-27DA-4CDB-839B-5AC78315683F}"/>
              </a:ext>
            </a:extLst>
          </p:cNvPr>
          <p:cNvSpPr/>
          <p:nvPr/>
        </p:nvSpPr>
        <p:spPr>
          <a:xfrm>
            <a:off x="875420" y="2132856"/>
            <a:ext cx="3893752" cy="13306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4CC5AAD-E191-45B1-8442-46D9E25099AE}"/>
              </a:ext>
            </a:extLst>
          </p:cNvPr>
          <p:cNvCxnSpPr>
            <a:cxnSpLocks/>
          </p:cNvCxnSpPr>
          <p:nvPr/>
        </p:nvCxnSpPr>
        <p:spPr>
          <a:xfrm>
            <a:off x="6047858" y="790307"/>
            <a:ext cx="584013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6071051-0B49-4530-A1D4-26C82AD5BBC2}"/>
              </a:ext>
            </a:extLst>
          </p:cNvPr>
          <p:cNvSpPr txBox="1"/>
          <p:nvPr/>
        </p:nvSpPr>
        <p:spPr>
          <a:xfrm>
            <a:off x="1163452" y="1132421"/>
            <a:ext cx="1039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데이터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전처리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72C5D9-1279-47A0-BB49-F49D4F6FEF2B}"/>
              </a:ext>
            </a:extLst>
          </p:cNvPr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 dirty="0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5845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38389" y="20478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>
          <a:xfrm>
            <a:off x="284533" y="226451"/>
            <a:ext cx="161922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lvl="0">
              <a:defRPr/>
            </a:pPr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/>
                <a:ea typeface="휴먼둥근헤드라인"/>
              </a:rPr>
              <a:t>04-2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/>
                <a:ea typeface="휴먼둥근헤드라인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7772" y="341936"/>
            <a:ext cx="2198571" cy="4467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/>
                <a:ea typeface="휴먼둥근헤드라인"/>
              </a:rPr>
              <a:t>데이터셋 수집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1264" y="1829203"/>
            <a:ext cx="3194736" cy="203347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73207" y="4138662"/>
            <a:ext cx="3223360" cy="23134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0024" y="1273568"/>
            <a:ext cx="5952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함초롬바탕"/>
              </a:rPr>
              <a:t>졸음운전 예방을 위한 운전자 상태 정보 영상 데이터 수집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함초롬바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384" y="1174528"/>
            <a:ext cx="504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/>
                <a:ea typeface="HY견고딕"/>
              </a:rPr>
              <a:t>▶</a:t>
            </a:r>
            <a:endParaRPr lang="ko-KR" altLang="en-US" sz="2800" b="1"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latin typeface="HY견고딕"/>
              <a:ea typeface="HY견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6060" y="2701993"/>
            <a:ext cx="4752528" cy="2406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Wingdings"/>
              <a:buChar char="Ø"/>
              <a:defRPr/>
            </a:pP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Train_Data</a:t>
            </a:r>
            <a:r>
              <a:rPr lang="en-US" altLang="ko-KR" sz="2400" dirty="0">
                <a:solidFill>
                  <a:schemeClr val="tx1"/>
                </a:solidFill>
              </a:rPr>
              <a:t> : 4,600</a:t>
            </a:r>
            <a:r>
              <a:rPr lang="ko-KR" altLang="en-US" sz="2400" dirty="0">
                <a:solidFill>
                  <a:schemeClr val="tx1"/>
                </a:solidFill>
              </a:rPr>
              <a:t>장</a:t>
            </a:r>
          </a:p>
          <a:p>
            <a:pPr marL="342720" indent="-342720">
              <a:buFont typeface="Wingdings"/>
              <a:buChar char="Ø"/>
              <a:defRPr/>
            </a:pPr>
            <a:endParaRPr lang="ko-KR" altLang="en-US" sz="2400" dirty="0">
              <a:solidFill>
                <a:schemeClr val="tx1"/>
              </a:solidFill>
            </a:endParaRPr>
          </a:p>
          <a:p>
            <a:pPr marL="685680" lvl="1" indent="-228480">
              <a:buFont typeface="Arial"/>
              <a:buChar char="•"/>
              <a:defRPr/>
            </a:pPr>
            <a:r>
              <a:rPr lang="en-US" altLang="ko-KR" sz="2000" dirty="0">
                <a:solidFill>
                  <a:schemeClr val="tx1"/>
                </a:solidFill>
              </a:rPr>
              <a:t>Normal(</a:t>
            </a:r>
            <a:r>
              <a:rPr lang="ko-KR" altLang="en-US" sz="2000" dirty="0">
                <a:solidFill>
                  <a:schemeClr val="tx1"/>
                </a:solidFill>
              </a:rPr>
              <a:t>전방  주시</a:t>
            </a:r>
            <a:r>
              <a:rPr lang="en-US" altLang="ko-KR" sz="2000" dirty="0">
                <a:solidFill>
                  <a:schemeClr val="tx1"/>
                </a:solidFill>
              </a:rPr>
              <a:t>) : 3,639</a:t>
            </a:r>
            <a:r>
              <a:rPr lang="ko-KR" altLang="en-US" sz="2000" dirty="0">
                <a:solidFill>
                  <a:schemeClr val="tx1"/>
                </a:solidFill>
              </a:rPr>
              <a:t>장</a:t>
            </a:r>
          </a:p>
          <a:p>
            <a:pPr marL="685680" lvl="1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000" dirty="0">
                <a:solidFill>
                  <a:schemeClr val="tx1"/>
                </a:solidFill>
              </a:rPr>
              <a:t>Abnormal(</a:t>
            </a:r>
            <a:r>
              <a:rPr lang="ko-KR" altLang="en-US" sz="2000" dirty="0" err="1">
                <a:solidFill>
                  <a:schemeClr val="tx1"/>
                </a:solidFill>
              </a:rPr>
              <a:t>비전방</a:t>
            </a:r>
            <a:r>
              <a:rPr lang="ko-KR" altLang="en-US" sz="2000" dirty="0">
                <a:solidFill>
                  <a:schemeClr val="tx1"/>
                </a:solidFill>
              </a:rPr>
              <a:t> 주시</a:t>
            </a:r>
            <a:r>
              <a:rPr lang="en-US" altLang="ko-KR" sz="2000" dirty="0">
                <a:solidFill>
                  <a:schemeClr val="tx1"/>
                </a:solidFill>
              </a:rPr>
              <a:t>) : 961</a:t>
            </a:r>
            <a:r>
              <a:rPr lang="ko-KR" altLang="en-US" sz="2000" dirty="0">
                <a:solidFill>
                  <a:schemeClr val="tx1"/>
                </a:solidFill>
              </a:rPr>
              <a:t>장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marL="685680" lvl="1" indent="-22848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400" dirty="0">
              <a:solidFill>
                <a:schemeClr val="tx1"/>
              </a:solidFill>
            </a:endParaRPr>
          </a:p>
          <a:p>
            <a:pPr marL="342720" indent="-342720">
              <a:lnSpc>
                <a:spcPct val="150000"/>
              </a:lnSpc>
              <a:buFont typeface="Wingdings"/>
              <a:buChar char="Ø"/>
              <a:defRPr/>
            </a:pPr>
            <a:r>
              <a:rPr lang="en-US" altLang="ko-KR" sz="2400" dirty="0">
                <a:latin typeface="+mj-ea"/>
                <a:ea typeface="+mj-ea"/>
                <a:cs typeface="함초롬바탕"/>
              </a:rPr>
              <a:t> </a:t>
            </a:r>
            <a:r>
              <a:rPr lang="en-US" altLang="ko-KR" sz="2400" dirty="0" err="1">
                <a:latin typeface="+mj-ea"/>
                <a:ea typeface="+mj-ea"/>
                <a:cs typeface="함초롬바탕"/>
              </a:rPr>
              <a:t>Image_size</a:t>
            </a:r>
            <a:r>
              <a:rPr lang="en-US" altLang="ko-KR" sz="2400" dirty="0">
                <a:latin typeface="+mj-ea"/>
                <a:ea typeface="+mj-ea"/>
                <a:cs typeface="함초롬바탕"/>
              </a:rPr>
              <a:t> : 720 x 1280</a:t>
            </a:r>
          </a:p>
        </p:txBody>
      </p:sp>
      <p:cxnSp>
        <p:nvCxnSpPr>
          <p:cNvPr id="69" name="직선 연결선 36"/>
          <p:cNvCxnSpPr/>
          <p:nvPr/>
        </p:nvCxnSpPr>
        <p:spPr>
          <a:xfrm flipV="1">
            <a:off x="4223792" y="790307"/>
            <a:ext cx="7426468" cy="1040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79FD80-E0FE-4B75-9553-72D906BE161F}"/>
              </a:ext>
            </a:extLst>
          </p:cNvPr>
          <p:cNvSpPr/>
          <p:nvPr/>
        </p:nvSpPr>
        <p:spPr>
          <a:xfrm>
            <a:off x="629455" y="2624243"/>
            <a:ext cx="2001779" cy="443389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전방 주시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A4392C3-7163-4670-8462-1F22C4CF7F62}"/>
              </a:ext>
            </a:extLst>
          </p:cNvPr>
          <p:cNvSpPr/>
          <p:nvPr/>
        </p:nvSpPr>
        <p:spPr>
          <a:xfrm>
            <a:off x="629455" y="5031581"/>
            <a:ext cx="2001779" cy="443389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비전방</a:t>
            </a:r>
            <a:r>
              <a:rPr lang="ko-KR" altLang="en-US" dirty="0"/>
              <a:t> 주시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6192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04-3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809197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전처리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B13850F8-9B60-49A8-BFD7-12FC810309E0}"/>
              </a:ext>
            </a:extLst>
          </p:cNvPr>
          <p:cNvGrpSpPr/>
          <p:nvPr/>
        </p:nvGrpSpPr>
        <p:grpSpPr>
          <a:xfrm>
            <a:off x="1199456" y="1718609"/>
            <a:ext cx="10058529" cy="3270071"/>
            <a:chOff x="735835" y="1545844"/>
            <a:chExt cx="10058529" cy="327007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17B552-868B-4A49-AF7C-6D759DCC9A83}"/>
                </a:ext>
              </a:extLst>
            </p:cNvPr>
            <p:cNvGrpSpPr/>
            <p:nvPr/>
          </p:nvGrpSpPr>
          <p:grpSpPr>
            <a:xfrm>
              <a:off x="735835" y="1764034"/>
              <a:ext cx="1879762" cy="1586544"/>
              <a:chOff x="851558" y="2349687"/>
              <a:chExt cx="2940611" cy="2709509"/>
            </a:xfrm>
          </p:grpSpPr>
          <p:pic>
            <p:nvPicPr>
              <p:cNvPr id="19" name="그림 18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A27A82A8-B9A7-44BC-806C-E938EDF8E6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>
                <a:off x="851558" y="2349687"/>
                <a:ext cx="2312556" cy="2106253"/>
              </a:xfrm>
              <a:prstGeom prst="rect">
                <a:avLst/>
              </a:prstGeom>
            </p:spPr>
          </p:pic>
          <p:pic>
            <p:nvPicPr>
              <p:cNvPr id="22" name="그림 21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FE42AA70-C7E8-41CB-9F00-29730B3F1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>
                <a:off x="1134157" y="2628708"/>
                <a:ext cx="2312556" cy="2106253"/>
              </a:xfrm>
              <a:prstGeom prst="rect">
                <a:avLst/>
              </a:prstGeom>
            </p:spPr>
          </p:pic>
          <p:pic>
            <p:nvPicPr>
              <p:cNvPr id="23" name="그림 22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4DC16540-B1D3-4640-BDAD-E6F3B4EFB9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>
                <a:off x="1479613" y="2952943"/>
                <a:ext cx="2312556" cy="2106253"/>
              </a:xfrm>
              <a:prstGeom prst="rect">
                <a:avLst/>
              </a:prstGeom>
            </p:spPr>
          </p:pic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B06891C-A013-455D-B391-59EF0B583741}"/>
                </a:ext>
              </a:extLst>
            </p:cNvPr>
            <p:cNvSpPr/>
            <p:nvPr/>
          </p:nvSpPr>
          <p:spPr>
            <a:xfrm>
              <a:off x="784169" y="4061707"/>
              <a:ext cx="1742911" cy="75420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Input Image</a:t>
              </a:r>
              <a:br>
                <a:rPr lang="en-US" altLang="ko-KR" sz="1600" dirty="0"/>
              </a:br>
              <a:r>
                <a:rPr lang="en-US" altLang="ko-KR" sz="1600" dirty="0"/>
                <a:t>(720 X 1280)</a:t>
              </a:r>
              <a:endParaRPr lang="ko-KR" altLang="en-US" sz="1600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4182E37-E655-476D-96D4-B4F7D35B7B69}"/>
                </a:ext>
              </a:extLst>
            </p:cNvPr>
            <p:cNvCxnSpPr>
              <a:cxnSpLocks/>
              <a:stCxn id="50" idx="3"/>
              <a:endCxn id="59" idx="1"/>
            </p:cNvCxnSpPr>
            <p:nvPr/>
          </p:nvCxnSpPr>
          <p:spPr>
            <a:xfrm flipV="1">
              <a:off x="2527080" y="4429240"/>
              <a:ext cx="2221378" cy="9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EF982D1-96AB-4635-9721-F898D88FE60F}"/>
                </a:ext>
              </a:extLst>
            </p:cNvPr>
            <p:cNvSpPr/>
            <p:nvPr/>
          </p:nvSpPr>
          <p:spPr>
            <a:xfrm>
              <a:off x="4748458" y="4053493"/>
              <a:ext cx="1742911" cy="7514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Image Resize</a:t>
              </a:r>
            </a:p>
            <a:p>
              <a:pPr algn="ctr"/>
              <a:r>
                <a:rPr lang="en-US" altLang="ko-KR" sz="1600" dirty="0"/>
                <a:t>(224 X 224)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0FA8C01-0FE1-4033-BEE2-952977784AE7}"/>
                </a:ext>
              </a:extLst>
            </p:cNvPr>
            <p:cNvGrpSpPr/>
            <p:nvPr/>
          </p:nvGrpSpPr>
          <p:grpSpPr>
            <a:xfrm>
              <a:off x="5038874" y="2318624"/>
              <a:ext cx="1162077" cy="971765"/>
              <a:chOff x="851558" y="2349687"/>
              <a:chExt cx="2940611" cy="2709509"/>
            </a:xfrm>
          </p:grpSpPr>
          <p:pic>
            <p:nvPicPr>
              <p:cNvPr id="67" name="그림 66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F04AE483-BFC8-403D-ACD2-605737D76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>
                <a:off x="851558" y="2349687"/>
                <a:ext cx="2312556" cy="2106253"/>
              </a:xfrm>
              <a:prstGeom prst="rect">
                <a:avLst/>
              </a:prstGeom>
            </p:spPr>
          </p:pic>
          <p:pic>
            <p:nvPicPr>
              <p:cNvPr id="68" name="그림 67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6AC6166B-FB3F-4772-93C6-DD658C017B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>
                <a:off x="1134157" y="2628708"/>
                <a:ext cx="2312556" cy="2106253"/>
              </a:xfrm>
              <a:prstGeom prst="rect">
                <a:avLst/>
              </a:prstGeom>
            </p:spPr>
          </p:pic>
          <p:pic>
            <p:nvPicPr>
              <p:cNvPr id="69" name="그림 68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910DA661-A594-4D06-83AB-0B32E17CC7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>
                <a:off x="1479613" y="2952943"/>
                <a:ext cx="2312556" cy="2106253"/>
              </a:xfrm>
              <a:prstGeom prst="rect">
                <a:avLst/>
              </a:prstGeom>
            </p:spPr>
          </p:pic>
        </p:grp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FCEB91CC-D0A4-4847-AA8F-039533527DF0}"/>
                </a:ext>
              </a:extLst>
            </p:cNvPr>
            <p:cNvSpPr/>
            <p:nvPr/>
          </p:nvSpPr>
          <p:spPr>
            <a:xfrm>
              <a:off x="8199934" y="4064422"/>
              <a:ext cx="2490866" cy="751493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증식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( Data Augmentation)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064" name="직선 화살표 연결선 2063">
              <a:extLst>
                <a:ext uri="{FF2B5EF4-FFF2-40B4-BE49-F238E27FC236}">
                  <a16:creationId xmlns:a16="http://schemas.microsoft.com/office/drawing/2014/main" id="{7AB24F47-FD57-48F9-B0D0-937BF3F299C0}"/>
                </a:ext>
              </a:extLst>
            </p:cNvPr>
            <p:cNvCxnSpPr>
              <a:cxnSpLocks/>
              <a:stCxn id="59" idx="3"/>
              <a:endCxn id="72" idx="1"/>
            </p:cNvCxnSpPr>
            <p:nvPr/>
          </p:nvCxnSpPr>
          <p:spPr>
            <a:xfrm>
              <a:off x="6491369" y="4429240"/>
              <a:ext cx="1708565" cy="10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9" name="그룹 2068">
              <a:extLst>
                <a:ext uri="{FF2B5EF4-FFF2-40B4-BE49-F238E27FC236}">
                  <a16:creationId xmlns:a16="http://schemas.microsoft.com/office/drawing/2014/main" id="{AEDE13B0-42C6-4F1D-A4C9-C904CCB48359}"/>
                </a:ext>
              </a:extLst>
            </p:cNvPr>
            <p:cNvGrpSpPr/>
            <p:nvPr/>
          </p:nvGrpSpPr>
          <p:grpSpPr>
            <a:xfrm>
              <a:off x="8303498" y="1545844"/>
              <a:ext cx="2490866" cy="2036410"/>
              <a:chOff x="5847526" y="1284578"/>
              <a:chExt cx="3345411" cy="2723995"/>
            </a:xfrm>
          </p:grpSpPr>
          <p:pic>
            <p:nvPicPr>
              <p:cNvPr id="78" name="그림 77" descr="사람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68B44C79-52AB-4FA3-B5E1-09586633C8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25" b="12726"/>
              <a:stretch/>
            </p:blipFill>
            <p:spPr>
              <a:xfrm rot="19365878">
                <a:off x="5994074" y="2062219"/>
                <a:ext cx="1066947" cy="971765"/>
              </a:xfrm>
              <a:prstGeom prst="rect">
                <a:avLst/>
              </a:prstGeom>
            </p:spPr>
          </p:pic>
          <p:grpSp>
            <p:nvGrpSpPr>
              <p:cNvPr id="2068" name="그룹 2067">
                <a:extLst>
                  <a:ext uri="{FF2B5EF4-FFF2-40B4-BE49-F238E27FC236}">
                    <a16:creationId xmlns:a16="http://schemas.microsoft.com/office/drawing/2014/main" id="{473F6DA7-4FF2-4142-9579-2FAC92767156}"/>
                  </a:ext>
                </a:extLst>
              </p:cNvPr>
              <p:cNvGrpSpPr/>
              <p:nvPr/>
            </p:nvGrpSpPr>
            <p:grpSpPr>
              <a:xfrm>
                <a:off x="5847526" y="1284578"/>
                <a:ext cx="3345411" cy="2723995"/>
                <a:chOff x="5847526" y="1284578"/>
                <a:chExt cx="3345411" cy="2723995"/>
              </a:xfrm>
            </p:grpSpPr>
            <p:pic>
              <p:nvPicPr>
                <p:cNvPr id="31" name="그림 30" descr="사람, 실내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D983520E-10B0-45A8-8B81-964016C46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725" b="12726"/>
                <a:stretch/>
              </p:blipFill>
              <p:spPr>
                <a:xfrm rot="2154697">
                  <a:off x="6937019" y="1316701"/>
                  <a:ext cx="1066947" cy="971765"/>
                </a:xfrm>
                <a:prstGeom prst="rect">
                  <a:avLst/>
                </a:prstGeom>
              </p:spPr>
            </p:pic>
            <p:pic>
              <p:nvPicPr>
                <p:cNvPr id="79" name="그림 78" descr="사람, 실내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EE211161-B8B7-4BF1-AC1D-A36E78D683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725" b="12726"/>
                <a:stretch/>
              </p:blipFill>
              <p:spPr>
                <a:xfrm rot="20559537">
                  <a:off x="7008431" y="2257772"/>
                  <a:ext cx="1066947" cy="971765"/>
                </a:xfrm>
                <a:prstGeom prst="rect">
                  <a:avLst/>
                </a:prstGeom>
              </p:spPr>
            </p:pic>
            <p:pic>
              <p:nvPicPr>
                <p:cNvPr id="80" name="그림 79" descr="사람, 실내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EE676454-49F4-469D-8F6E-5BDE60E10B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725" b="12726"/>
                <a:stretch/>
              </p:blipFill>
              <p:spPr>
                <a:xfrm rot="7996556">
                  <a:off x="8173581" y="2221638"/>
                  <a:ext cx="1066947" cy="971765"/>
                </a:xfrm>
                <a:prstGeom prst="rect">
                  <a:avLst/>
                </a:prstGeom>
              </p:spPr>
            </p:pic>
            <p:pic>
              <p:nvPicPr>
                <p:cNvPr id="81" name="그림 80" descr="사람, 실내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F75FDAC8-CD6B-4091-97C1-158ABB9FBA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725" b="12726"/>
                <a:stretch/>
              </p:blipFill>
              <p:spPr>
                <a:xfrm rot="18002093">
                  <a:off x="5874031" y="2834538"/>
                  <a:ext cx="1066947" cy="971765"/>
                </a:xfrm>
                <a:prstGeom prst="rect">
                  <a:avLst/>
                </a:prstGeom>
              </p:spPr>
            </p:pic>
            <p:pic>
              <p:nvPicPr>
                <p:cNvPr id="82" name="그림 81" descr="사람, 실내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A5FE3C05-1AF0-4665-BA24-47DC318B80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725" b="12726"/>
                <a:stretch/>
              </p:blipFill>
              <p:spPr>
                <a:xfrm rot="15271402">
                  <a:off x="7008013" y="2989217"/>
                  <a:ext cx="1066947" cy="971765"/>
                </a:xfrm>
                <a:prstGeom prst="rect">
                  <a:avLst/>
                </a:prstGeom>
              </p:spPr>
            </p:pic>
            <p:pic>
              <p:nvPicPr>
                <p:cNvPr id="83" name="그림 82" descr="사람, 실내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2BD803AF-5697-43C9-BD50-65095B7407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725" b="12726"/>
                <a:stretch/>
              </p:blipFill>
              <p:spPr>
                <a:xfrm rot="12492740">
                  <a:off x="8003015" y="2952647"/>
                  <a:ext cx="1066947" cy="971765"/>
                </a:xfrm>
                <a:prstGeom prst="rect">
                  <a:avLst/>
                </a:prstGeom>
              </p:spPr>
            </p:pic>
            <p:pic>
              <p:nvPicPr>
                <p:cNvPr id="84" name="그림 83" descr="사람, 실내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DA406DEC-1D6E-4656-A472-89BBE83B7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725" b="12726"/>
                <a:stretch/>
              </p:blipFill>
              <p:spPr>
                <a:xfrm rot="3645708">
                  <a:off x="8035988" y="1433287"/>
                  <a:ext cx="1066947" cy="971765"/>
                </a:xfrm>
                <a:prstGeom prst="rect">
                  <a:avLst/>
                </a:prstGeom>
              </p:spPr>
            </p:pic>
            <p:pic>
              <p:nvPicPr>
                <p:cNvPr id="87" name="그림 86" descr="사람, 실내, 노트북이(가) 표시된 사진&#10;&#10;자동 생성된 설명">
                  <a:extLst>
                    <a:ext uri="{FF2B5EF4-FFF2-40B4-BE49-F238E27FC236}">
                      <a16:creationId xmlns:a16="http://schemas.microsoft.com/office/drawing/2014/main" id="{ED921799-5D1A-4018-855B-FC1F4147C5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725" b="12726"/>
                <a:stretch/>
              </p:blipFill>
              <p:spPr>
                <a:xfrm>
                  <a:off x="5847526" y="1284578"/>
                  <a:ext cx="1066947" cy="971765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A607D5B-279F-454C-ABF1-5AEED862E379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29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5714</TotalTime>
  <Words>1022</Words>
  <Application>Microsoft Office PowerPoint</Application>
  <PresentationFormat>와이드스크린</PresentationFormat>
  <Paragraphs>272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맑은 고딕</vt:lpstr>
      <vt:lpstr>Batang</vt:lpstr>
      <vt:lpstr>Arial</vt:lpstr>
      <vt:lpstr>Wingdings</vt:lpstr>
      <vt:lpstr>휴먼둥근헤드라인</vt:lpstr>
      <vt:lpstr>Calibri</vt:lpstr>
      <vt:lpstr>HY견고딕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조수익</cp:lastModifiedBy>
  <cp:revision>410</cp:revision>
  <dcterms:created xsi:type="dcterms:W3CDTF">2014-04-29T00:37:20Z</dcterms:created>
  <dcterms:modified xsi:type="dcterms:W3CDTF">2021-11-05T08:21:14Z</dcterms:modified>
</cp:coreProperties>
</file>